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4"/>
  </p:sldMasterIdLst>
  <p:notesMasterIdLst>
    <p:notesMasterId r:id="rId27"/>
  </p:notesMasterIdLst>
  <p:handoutMasterIdLst>
    <p:handoutMasterId r:id="rId28"/>
  </p:handoutMasterIdLst>
  <p:sldIdLst>
    <p:sldId id="311" r:id="rId5"/>
    <p:sldId id="285" r:id="rId6"/>
    <p:sldId id="302" r:id="rId7"/>
    <p:sldId id="301" r:id="rId8"/>
    <p:sldId id="313" r:id="rId9"/>
    <p:sldId id="300" r:id="rId10"/>
    <p:sldId id="289" r:id="rId11"/>
    <p:sldId id="314" r:id="rId12"/>
    <p:sldId id="319" r:id="rId13"/>
    <p:sldId id="321" r:id="rId14"/>
    <p:sldId id="323" r:id="rId15"/>
    <p:sldId id="322" r:id="rId16"/>
    <p:sldId id="324" r:id="rId17"/>
    <p:sldId id="325" r:id="rId18"/>
    <p:sldId id="316" r:id="rId19"/>
    <p:sldId id="326" r:id="rId20"/>
    <p:sldId id="327" r:id="rId21"/>
    <p:sldId id="328" r:id="rId22"/>
    <p:sldId id="318" r:id="rId23"/>
    <p:sldId id="305" r:id="rId24"/>
    <p:sldId id="307" r:id="rId25"/>
    <p:sldId id="30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9" d="100"/>
          <a:sy n="69" d="100"/>
        </p:scale>
        <p:origin x="1416" y="66"/>
      </p:cViewPr>
      <p:guideLst>
        <p:guide orient="horz" pos="2160"/>
        <p:guide pos="2880"/>
      </p:guideLst>
    </p:cSldViewPr>
  </p:slideViewPr>
  <p:outlineViewPr>
    <p:cViewPr>
      <p:scale>
        <a:sx n="33" d="100"/>
        <a:sy n="33" d="100"/>
      </p:scale>
      <p:origin x="48" y="4710"/>
    </p:cViewPr>
  </p:outlineViewPr>
  <p:notesTextViewPr>
    <p:cViewPr>
      <p:scale>
        <a:sx n="1" d="1"/>
        <a:sy n="1" d="1"/>
      </p:scale>
      <p:origin x="0" y="0"/>
    </p:cViewPr>
  </p:notesTextViewPr>
  <p:notesViewPr>
    <p:cSldViewPr>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2AB3DA-09F6-4C18-92AE-46E5CF737E45}" type="datetimeFigureOut">
              <a:rPr lang="en-GB" smtClean="0"/>
              <a:t>13/01/2020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78AC6C-2BBC-4B3D-A4D8-B19C50C1C45D}" type="slidenum">
              <a:rPr lang="en-GB" smtClean="0"/>
              <a:t>‹#›</a:t>
            </a:fld>
            <a:endParaRPr lang="en-GB"/>
          </a:p>
        </p:txBody>
      </p:sp>
    </p:spTree>
    <p:extLst>
      <p:ext uri="{BB962C8B-B14F-4D97-AF65-F5344CB8AC3E}">
        <p14:creationId xmlns:p14="http://schemas.microsoft.com/office/powerpoint/2010/main" val="1977421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C75A23-27E4-4167-88BB-09954B439EBE}" type="datetimeFigureOut">
              <a:rPr lang="en-GB" smtClean="0"/>
              <a:t>13/01/2020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104859-FA6D-426D-884A-2272D9C71A39}" type="slidenum">
              <a:rPr lang="en-GB" smtClean="0"/>
              <a:t>‹#›</a:t>
            </a:fld>
            <a:endParaRPr lang="en-GB"/>
          </a:p>
        </p:txBody>
      </p:sp>
    </p:spTree>
    <p:extLst>
      <p:ext uri="{BB962C8B-B14F-4D97-AF65-F5344CB8AC3E}">
        <p14:creationId xmlns:p14="http://schemas.microsoft.com/office/powerpoint/2010/main" val="3223964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AC4CC04-6CF7-0545-AC1B-525776EEB279}" type="datetimeFigureOut">
              <a:rPr lang="en-US">
                <a:solidFill>
                  <a:prstClr val="black">
                    <a:tint val="75000"/>
                  </a:prstClr>
                </a:solidFill>
              </a:rPr>
              <a:pPr>
                <a:defRPr/>
              </a:pPr>
              <a:t>1/13/2020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F4B99FC-BED5-8E45-906B-04452F7BE64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2465188"/>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456F067-CC17-7444-8949-C271A46A36C0}" type="datetimeFigureOut">
              <a:rPr lang="en-US">
                <a:solidFill>
                  <a:prstClr val="black">
                    <a:tint val="75000"/>
                  </a:prstClr>
                </a:solidFill>
              </a:rPr>
              <a:pPr>
                <a:defRPr/>
              </a:pPr>
              <a:t>1/13/2020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0BCF918-DDED-3640-8E14-F6C2AA7E0E9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63103375"/>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DC492C-A5C1-834D-B52A-D9C9F1CC102F}" type="datetimeFigureOut">
              <a:rPr lang="en-US">
                <a:solidFill>
                  <a:prstClr val="black">
                    <a:tint val="75000"/>
                  </a:prstClr>
                </a:solidFill>
              </a:rPr>
              <a:pPr>
                <a:defRPr/>
              </a:pPr>
              <a:t>1/13/2020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D7F87DE-D560-BD45-B67F-526CEFBFD06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2028884"/>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551400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3755637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2334451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4043994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2193726584"/>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6217672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7067120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2161638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E326A5-8D37-FC4C-A5AB-50156D70800A}" type="datetimeFigureOut">
              <a:rPr lang="en-US">
                <a:solidFill>
                  <a:prstClr val="black">
                    <a:tint val="75000"/>
                  </a:prstClr>
                </a:solidFill>
              </a:rPr>
              <a:pPr>
                <a:defRPr/>
              </a:pPr>
              <a:t>1/13/2020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53DC5F6-0AA9-CF47-955F-EACC32B6CCB8}" type="slidenum">
              <a:rPr lang="en-US">
                <a:solidFill>
                  <a:prstClr val="black">
                    <a:tint val="75000"/>
                  </a:prstClr>
                </a:solidFill>
              </a:rPr>
              <a:pPr>
                <a:defRPr/>
              </a:pPr>
              <a:t>‹#›</a:t>
            </a:fld>
            <a:endParaRPr lang="en-US">
              <a:solidFill>
                <a:prstClr val="black">
                  <a:tint val="75000"/>
                </a:prstClr>
              </a:solidFill>
            </a:endParaRPr>
          </a:p>
        </p:txBody>
      </p:sp>
      <p:sp>
        <p:nvSpPr>
          <p:cNvPr id="7" name="Rectangle 6"/>
          <p:cNvSpPr/>
          <p:nvPr userDrawn="1"/>
        </p:nvSpPr>
        <p:spPr>
          <a:xfrm>
            <a:off x="7812360" y="6126163"/>
            <a:ext cx="1224136" cy="595312"/>
          </a:xfrm>
          <a:prstGeom prst="rect">
            <a:avLst/>
          </a:prstGeom>
          <a:solidFill>
            <a:schemeClr val="tx1"/>
          </a:solidFill>
        </p:spPr>
        <p:style>
          <a:lnRef idx="1">
            <a:schemeClr val="dk1"/>
          </a:lnRef>
          <a:fillRef idx="3">
            <a:schemeClr val="dk1"/>
          </a:fillRef>
          <a:effectRef idx="2">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7144389"/>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8732246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908722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42466604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2741762667"/>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30618400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36733313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21647078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2251732953"/>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9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3386099622"/>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0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4056335027"/>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0DF094E-1FD4-E34A-912F-83A16AA8EBCF}" type="datetimeFigureOut">
              <a:rPr lang="en-US">
                <a:solidFill>
                  <a:prstClr val="black">
                    <a:tint val="75000"/>
                  </a:prstClr>
                </a:solidFill>
              </a:rPr>
              <a:pPr>
                <a:defRPr/>
              </a:pPr>
              <a:t>1/13/2020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26A054-CFF5-014D-B4D0-A7A50393D99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94842714"/>
      </p:ext>
    </p:extLst>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1128896513"/>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1533346330"/>
      </p:ext>
    </p:extLst>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3054880828"/>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7885"/>
            <a:ext cx="7772400" cy="1470025"/>
          </a:xfrm>
          <a:prstGeom prst="rect">
            <a:avLst/>
          </a:prstGeom>
        </p:spPr>
        <p:txBody>
          <a:bodyPr/>
          <a:lstStyle>
            <a:lvl1pPr>
              <a:defRPr sz="3600">
                <a:solidFill>
                  <a:schemeClr val="tx2"/>
                </a:solidFill>
                <a:latin typeface="Helvetica"/>
                <a:cs typeface="Helvetica"/>
              </a:defRPr>
            </a:lvl1pPr>
          </a:lstStyle>
          <a:p>
            <a:r>
              <a:rPr lang="en-GB" smtClean="0"/>
              <a:t>Click to edit Master title style</a:t>
            </a:r>
            <a:endParaRPr lang="en-US" dirty="0"/>
          </a:p>
        </p:txBody>
      </p:sp>
    </p:spTree>
    <p:extLst>
      <p:ext uri="{BB962C8B-B14F-4D97-AF65-F5344CB8AC3E}">
        <p14:creationId xmlns:p14="http://schemas.microsoft.com/office/powerpoint/2010/main" val="427305015"/>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C417618-4F13-1942-996C-113CA70CE881}" type="datetimeFigureOut">
              <a:rPr lang="en-US">
                <a:solidFill>
                  <a:prstClr val="black">
                    <a:tint val="75000"/>
                  </a:prstClr>
                </a:solidFill>
              </a:rPr>
              <a:pPr>
                <a:defRPr/>
              </a:pPr>
              <a:t>1/13/2020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3CB648E-7F15-FF4C-AB00-63BE80D0C4B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9532299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F0B23F-94FD-CC46-A43F-7F44881F9972}" type="datetimeFigureOut">
              <a:rPr lang="en-US">
                <a:solidFill>
                  <a:prstClr val="black">
                    <a:tint val="75000"/>
                  </a:prstClr>
                </a:solidFill>
              </a:rPr>
              <a:pPr>
                <a:defRPr/>
              </a:pPr>
              <a:t>1/13/2020</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3BA3537-E77C-984B-9BA3-816F5AFE82A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7563791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31A8890-45DA-CB40-A3C6-4C2DA0C0C449}" type="datetimeFigureOut">
              <a:rPr lang="en-US">
                <a:solidFill>
                  <a:prstClr val="black">
                    <a:tint val="75000"/>
                  </a:prstClr>
                </a:solidFill>
              </a:rPr>
              <a:pPr>
                <a:defRPr/>
              </a:pPr>
              <a:t>1/13/2020</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9ADC178-1C21-7B43-AF68-BD1D9273904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62759962"/>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88576F-7CE9-D14F-B1AB-F1AD8216047E}" type="datetimeFigureOut">
              <a:rPr lang="en-US">
                <a:solidFill>
                  <a:prstClr val="black">
                    <a:tint val="75000"/>
                  </a:prstClr>
                </a:solidFill>
              </a:rPr>
              <a:pPr>
                <a:defRPr/>
              </a:pPr>
              <a:t>1/13/2020</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59E8308-ADE3-6746-ABBC-C480605B36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26308166"/>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044E6A-FC5E-5044-8232-3B8FF9D29FF5}" type="datetimeFigureOut">
              <a:rPr lang="en-US">
                <a:solidFill>
                  <a:prstClr val="black">
                    <a:tint val="75000"/>
                  </a:prstClr>
                </a:solidFill>
              </a:rPr>
              <a:pPr>
                <a:defRPr/>
              </a:pPr>
              <a:t>1/13/2020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BB941C0-BB95-9846-AD77-0021B780A5F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3505757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269F7A-9EB4-EE46-A261-A1642F025536}" type="datetimeFigureOut">
              <a:rPr lang="en-US">
                <a:solidFill>
                  <a:prstClr val="black">
                    <a:tint val="75000"/>
                  </a:prstClr>
                </a:solidFill>
              </a:rPr>
              <a:pPr>
                <a:defRPr/>
              </a:pPr>
              <a:t>1/13/2020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15A831D-7F4A-AF44-A7CB-6975FD28A0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0437389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defTabSz="457200">
              <a:defRPr/>
            </a:pPr>
            <a:fld id="{B54FCF68-97B0-D142-88D0-5D0501EFA6A1}" type="datetimeFigureOut">
              <a:rPr lang="en-US">
                <a:solidFill>
                  <a:prstClr val="black">
                    <a:tint val="75000"/>
                  </a:prstClr>
                </a:solidFill>
              </a:rPr>
              <a:pPr defTabSz="457200">
                <a:defRPr/>
              </a:pPr>
              <a:t>1/13/2020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defTabSz="457200">
              <a:defRPr/>
            </a:pPr>
            <a:fld id="{037BC4E8-ACA9-A343-A033-C0FF45D0670E}" type="slidenum">
              <a:rPr lang="en-US">
                <a:solidFill>
                  <a:prstClr val="black">
                    <a:tint val="75000"/>
                  </a:prstClr>
                </a:solidFill>
              </a:rPr>
              <a:pPr defTabSz="457200">
                <a:defRPr/>
              </a:pPr>
              <a:t>‹#›</a:t>
            </a:fld>
            <a:endParaRPr lang="en-US">
              <a:solidFill>
                <a:prstClr val="black">
                  <a:tint val="75000"/>
                </a:prstClr>
              </a:solidFill>
            </a:endParaRPr>
          </a:p>
        </p:txBody>
      </p:sp>
      <p:pic>
        <p:nvPicPr>
          <p:cNvPr id="1031" name="Picture 6" descr="Screen Shot 2013-03-11 at 11.53.20.png"/>
          <p:cNvPicPr>
            <a:picLocks noChangeAspect="1"/>
          </p:cNvPicPr>
          <p:nvPr userDrawn="1"/>
        </p:nvPicPr>
        <p:blipFill>
          <a:blip r:embed="rId35">
            <a:extLst>
              <a:ext uri="{28A0092B-C50C-407E-A947-70E740481C1C}">
                <a14:useLocalDpi xmlns:a14="http://schemas.microsoft.com/office/drawing/2010/main"/>
              </a:ext>
            </a:extLst>
          </a:blip>
          <a:srcRect/>
          <a:stretch>
            <a:fillRect/>
          </a:stretch>
        </p:blipFill>
        <p:spPr bwMode="auto">
          <a:xfrm>
            <a:off x="0" y="0"/>
            <a:ext cx="92075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ineqegroupwhitelogo1.png"/>
          <p:cNvPicPr>
            <a:picLocks noChangeAspect="1"/>
          </p:cNvPicPr>
          <p:nvPr userDrawn="1"/>
        </p:nvPicPr>
        <p:blipFill>
          <a:blip r:embed="rId36" cstate="print">
            <a:extLst>
              <a:ext uri="{28A0092B-C50C-407E-A947-70E740481C1C}">
                <a14:useLocalDpi xmlns:a14="http://schemas.microsoft.com/office/drawing/2010/main"/>
              </a:ext>
            </a:extLst>
          </a:blip>
          <a:stretch>
            <a:fillRect/>
          </a:stretch>
        </p:blipFill>
        <p:spPr>
          <a:xfrm>
            <a:off x="7884888" y="6267638"/>
            <a:ext cx="997858" cy="369019"/>
          </a:xfrm>
          <a:prstGeom prst="rect">
            <a:avLst/>
          </a:prstGeom>
        </p:spPr>
      </p:pic>
    </p:spTree>
    <p:extLst>
      <p:ext uri="{BB962C8B-B14F-4D97-AF65-F5344CB8AC3E}">
        <p14:creationId xmlns:p14="http://schemas.microsoft.com/office/powerpoint/2010/main" val="3113909432"/>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 id="2147483813" r:id="rId17"/>
    <p:sldLayoutId id="2147483814" r:id="rId18"/>
    <p:sldLayoutId id="2147483815" r:id="rId19"/>
    <p:sldLayoutId id="2147483829" r:id="rId20"/>
    <p:sldLayoutId id="2147483830" r:id="rId21"/>
    <p:sldLayoutId id="2147483831" r:id="rId22"/>
    <p:sldLayoutId id="2147483832" r:id="rId23"/>
    <p:sldLayoutId id="2147483833" r:id="rId24"/>
    <p:sldLayoutId id="2147483834" r:id="rId25"/>
    <p:sldLayoutId id="2147483835" r:id="rId26"/>
    <p:sldLayoutId id="2147483769" r:id="rId27"/>
    <p:sldLayoutId id="2147483770" r:id="rId28"/>
    <p:sldLayoutId id="2147483771" r:id="rId29"/>
    <p:sldLayoutId id="2147483772" r:id="rId30"/>
    <p:sldLayoutId id="2147483773" r:id="rId31"/>
    <p:sldLayoutId id="2147483774" r:id="rId32"/>
    <p:sldLayoutId id="2147483775" r:id="rId33"/>
  </p:sldLayoutIdLst>
  <p:transition spd="med">
    <p:fade/>
  </p:transition>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corp.roblox.com/parents/" TargetMode="External"/><Relationship Id="rId2" Type="http://schemas.openxmlformats.org/officeDocument/2006/relationships/hyperlink" Target="https://www.internetmatters.org/parental-controls/entertainment-search-engines/roblox/" TargetMode="Externa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www.internetmatters.org/hub/esafety-news/parents-guide-to-roblox-and-how-your-kids-can-play-it-safely/" TargetMode="External"/><Relationship Id="rId2" Type="http://schemas.openxmlformats.org/officeDocument/2006/relationships/hyperlink" Target="https://www.internetmatters.org/hub/esafety-news/tik-tok-app-safety-what-parents-need-to-kno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400" b="1" dirty="0" smtClean="0">
                <a:solidFill>
                  <a:schemeClr val="bg1"/>
                </a:solidFill>
              </a:rPr>
              <a:t>Nurturing a healthy relationship with technology</a:t>
            </a:r>
            <a:r>
              <a:rPr lang="en-GB" dirty="0" smtClean="0">
                <a:solidFill>
                  <a:schemeClr val="bg1"/>
                </a:solidFill>
              </a:rPr>
              <a:t/>
            </a:r>
            <a:br>
              <a:rPr lang="en-GB" dirty="0" smtClean="0">
                <a:solidFill>
                  <a:schemeClr val="bg1"/>
                </a:solidFill>
              </a:rPr>
            </a:br>
            <a:r>
              <a:rPr lang="en-GB" dirty="0" smtClean="0">
                <a:solidFill>
                  <a:schemeClr val="bg1"/>
                </a:solidFill>
              </a:rPr>
              <a:t>Tuesday 15</a:t>
            </a:r>
            <a:r>
              <a:rPr lang="en-GB" baseline="30000" dirty="0" smtClean="0">
                <a:solidFill>
                  <a:schemeClr val="bg1"/>
                </a:solidFill>
              </a:rPr>
              <a:t>th</a:t>
            </a:r>
            <a:r>
              <a:rPr lang="en-GB" dirty="0" smtClean="0">
                <a:solidFill>
                  <a:schemeClr val="bg1"/>
                </a:solidFill>
              </a:rPr>
              <a:t> January 2019</a:t>
            </a:r>
            <a:endParaRPr lang="en-GB" dirty="0">
              <a:solidFill>
                <a:schemeClr val="bg1"/>
              </a:solidFill>
            </a:endParaRPr>
          </a:p>
        </p:txBody>
      </p:sp>
      <p:sp>
        <p:nvSpPr>
          <p:cNvPr id="3" name="Rectangle 2"/>
          <p:cNvSpPr/>
          <p:nvPr/>
        </p:nvSpPr>
        <p:spPr>
          <a:xfrm>
            <a:off x="7668344" y="6093296"/>
            <a:ext cx="1368152" cy="576064"/>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57685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3193" y="209395"/>
            <a:ext cx="1371719" cy="1365622"/>
          </a:xfrm>
          <a:prstGeom prst="rect">
            <a:avLst/>
          </a:prstGeom>
        </p:spPr>
      </p:pic>
      <p:sp>
        <p:nvSpPr>
          <p:cNvPr id="2" name="Title 1"/>
          <p:cNvSpPr>
            <a:spLocks noGrp="1"/>
          </p:cNvSpPr>
          <p:nvPr>
            <p:ph type="title"/>
          </p:nvPr>
        </p:nvSpPr>
        <p:spPr/>
        <p:txBody>
          <a:bodyPr/>
          <a:lstStyle/>
          <a:p>
            <a:r>
              <a:rPr lang="en-GB" dirty="0" err="1" smtClean="0">
                <a:solidFill>
                  <a:schemeClr val="bg1"/>
                </a:solidFill>
              </a:rPr>
              <a:t>Tik</a:t>
            </a:r>
            <a:r>
              <a:rPr lang="en-GB" dirty="0" smtClean="0">
                <a:solidFill>
                  <a:schemeClr val="bg1"/>
                </a:solidFill>
              </a:rPr>
              <a:t> </a:t>
            </a:r>
            <a:r>
              <a:rPr lang="en-GB" dirty="0" err="1" smtClean="0">
                <a:solidFill>
                  <a:schemeClr val="bg1"/>
                </a:solidFill>
              </a:rPr>
              <a:t>Tok</a:t>
            </a:r>
            <a:endParaRPr lang="en-GB" dirty="0">
              <a:solidFill>
                <a:schemeClr val="bg1"/>
              </a:solidFill>
            </a:endParaRPr>
          </a:p>
        </p:txBody>
      </p:sp>
      <p:sp>
        <p:nvSpPr>
          <p:cNvPr id="3" name="Content Placeholder 2"/>
          <p:cNvSpPr>
            <a:spLocks noGrp="1"/>
          </p:cNvSpPr>
          <p:nvPr>
            <p:ph idx="1"/>
          </p:nvPr>
        </p:nvSpPr>
        <p:spPr/>
        <p:txBody>
          <a:bodyPr/>
          <a:lstStyle/>
          <a:p>
            <a:pPr marL="0" indent="0" algn="ctr">
              <a:buNone/>
            </a:pPr>
            <a:r>
              <a:rPr lang="en-GB" b="1" dirty="0">
                <a:solidFill>
                  <a:schemeClr val="bg1"/>
                </a:solidFill>
              </a:rPr>
              <a:t>Seeing inappropriate content</a:t>
            </a:r>
          </a:p>
          <a:p>
            <a:pPr marL="0" indent="0" algn="ctr">
              <a:buNone/>
            </a:pPr>
            <a:r>
              <a:rPr lang="en-GB" dirty="0">
                <a:solidFill>
                  <a:schemeClr val="bg1"/>
                </a:solidFill>
              </a:rPr>
              <a:t>Parents have expressed concerns around the inappropriate language of some of the videos posted which may make this less suitable for younger children.</a:t>
            </a:r>
          </a:p>
          <a:p>
            <a:pPr marL="0" indent="0" algn="ctr">
              <a:buNone/>
            </a:pPr>
            <a:r>
              <a:rPr lang="en-GB" b="1" dirty="0">
                <a:solidFill>
                  <a:schemeClr val="bg1"/>
                </a:solidFill>
              </a:rPr>
              <a:t>Contact from strangers</a:t>
            </a:r>
          </a:p>
          <a:p>
            <a:pPr marL="0" indent="0" algn="ctr">
              <a:buNone/>
            </a:pPr>
            <a:r>
              <a:rPr lang="en-GB" dirty="0">
                <a:solidFill>
                  <a:schemeClr val="bg1"/>
                </a:solidFill>
              </a:rPr>
              <a:t>Predators seeking to connect with children is another risk that parents have said to their children.</a:t>
            </a:r>
          </a:p>
        </p:txBody>
      </p:sp>
    </p:spTree>
    <p:extLst>
      <p:ext uri="{BB962C8B-B14F-4D97-AF65-F5344CB8AC3E}">
        <p14:creationId xmlns:p14="http://schemas.microsoft.com/office/powerpoint/2010/main" val="2248059010"/>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3193" y="209395"/>
            <a:ext cx="1371719" cy="1365622"/>
          </a:xfrm>
          <a:prstGeom prst="rect">
            <a:avLst/>
          </a:prstGeom>
        </p:spPr>
      </p:pic>
      <p:sp>
        <p:nvSpPr>
          <p:cNvPr id="2" name="Title 1"/>
          <p:cNvSpPr>
            <a:spLocks noGrp="1"/>
          </p:cNvSpPr>
          <p:nvPr>
            <p:ph type="title"/>
          </p:nvPr>
        </p:nvSpPr>
        <p:spPr/>
        <p:txBody>
          <a:bodyPr/>
          <a:lstStyle/>
          <a:p>
            <a:r>
              <a:rPr lang="en-GB" dirty="0" err="1" smtClean="0">
                <a:solidFill>
                  <a:schemeClr val="bg1"/>
                </a:solidFill>
              </a:rPr>
              <a:t>Tik</a:t>
            </a:r>
            <a:r>
              <a:rPr lang="en-GB" dirty="0" smtClean="0">
                <a:solidFill>
                  <a:schemeClr val="bg1"/>
                </a:solidFill>
              </a:rPr>
              <a:t> </a:t>
            </a:r>
            <a:r>
              <a:rPr lang="en-GB" dirty="0" err="1" smtClean="0">
                <a:solidFill>
                  <a:schemeClr val="bg1"/>
                </a:solidFill>
              </a:rPr>
              <a:t>Tok</a:t>
            </a:r>
            <a:endParaRPr lang="en-GB" dirty="0">
              <a:solidFill>
                <a:schemeClr val="bg1"/>
              </a:solidFill>
            </a:endParaRPr>
          </a:p>
        </p:txBody>
      </p:sp>
      <p:sp>
        <p:nvSpPr>
          <p:cNvPr id="3" name="Content Placeholder 2"/>
          <p:cNvSpPr>
            <a:spLocks noGrp="1"/>
          </p:cNvSpPr>
          <p:nvPr>
            <p:ph idx="1"/>
          </p:nvPr>
        </p:nvSpPr>
        <p:spPr/>
        <p:txBody>
          <a:bodyPr/>
          <a:lstStyle/>
          <a:p>
            <a:pPr marL="0" indent="0" algn="ctr">
              <a:buNone/>
            </a:pPr>
            <a:r>
              <a:rPr lang="en-GB" b="1" dirty="0">
                <a:solidFill>
                  <a:schemeClr val="bg1"/>
                </a:solidFill>
              </a:rPr>
              <a:t>By default all accounts are public so anyone on the app can see what your child shares. </a:t>
            </a:r>
            <a:r>
              <a:rPr lang="en-GB" b="1" dirty="0" smtClean="0">
                <a:solidFill>
                  <a:schemeClr val="bg1"/>
                </a:solidFill>
              </a:rPr>
              <a:t>Users </a:t>
            </a:r>
            <a:r>
              <a:rPr lang="en-GB" b="1" dirty="0">
                <a:solidFill>
                  <a:schemeClr val="bg1"/>
                </a:solidFill>
              </a:rPr>
              <a:t>can like or react to a video, follow an account or send messages to each other. There is the risk that strangers will be able to directly contact children on the app</a:t>
            </a:r>
            <a:r>
              <a:rPr lang="en-GB" b="1" dirty="0" smtClean="0">
                <a:solidFill>
                  <a:schemeClr val="bg1"/>
                </a:solidFill>
              </a:rPr>
              <a:t>.</a:t>
            </a:r>
            <a:endParaRPr lang="en-GB" b="1" dirty="0">
              <a:solidFill>
                <a:schemeClr val="bg1"/>
              </a:solidFill>
            </a:endParaRPr>
          </a:p>
        </p:txBody>
      </p:sp>
    </p:spTree>
    <p:extLst>
      <p:ext uri="{BB962C8B-B14F-4D97-AF65-F5344CB8AC3E}">
        <p14:creationId xmlns:p14="http://schemas.microsoft.com/office/powerpoint/2010/main" val="75103840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3193" y="209395"/>
            <a:ext cx="1371719" cy="1365622"/>
          </a:xfrm>
          <a:prstGeom prst="rect">
            <a:avLst/>
          </a:prstGeom>
        </p:spPr>
      </p:pic>
      <p:sp>
        <p:nvSpPr>
          <p:cNvPr id="2" name="Title 1"/>
          <p:cNvSpPr>
            <a:spLocks noGrp="1"/>
          </p:cNvSpPr>
          <p:nvPr>
            <p:ph type="title"/>
          </p:nvPr>
        </p:nvSpPr>
        <p:spPr/>
        <p:txBody>
          <a:bodyPr/>
          <a:lstStyle/>
          <a:p>
            <a:r>
              <a:rPr lang="en-GB" dirty="0" err="1" smtClean="0">
                <a:solidFill>
                  <a:schemeClr val="bg1"/>
                </a:solidFill>
              </a:rPr>
              <a:t>Tik</a:t>
            </a:r>
            <a:r>
              <a:rPr lang="en-GB" dirty="0" smtClean="0">
                <a:solidFill>
                  <a:schemeClr val="bg1"/>
                </a:solidFill>
              </a:rPr>
              <a:t> </a:t>
            </a:r>
            <a:r>
              <a:rPr lang="en-GB" dirty="0" err="1" smtClean="0">
                <a:solidFill>
                  <a:schemeClr val="bg1"/>
                </a:solidFill>
              </a:rPr>
              <a:t>Tok</a:t>
            </a:r>
            <a:endParaRPr lang="en-GB" dirty="0">
              <a:solidFill>
                <a:schemeClr val="bg1"/>
              </a:solidFill>
            </a:endParaRPr>
          </a:p>
        </p:txBody>
      </p:sp>
      <p:sp>
        <p:nvSpPr>
          <p:cNvPr id="3" name="Content Placeholder 2"/>
          <p:cNvSpPr>
            <a:spLocks noGrp="1"/>
          </p:cNvSpPr>
          <p:nvPr>
            <p:ph idx="1"/>
          </p:nvPr>
        </p:nvSpPr>
        <p:spPr/>
        <p:txBody>
          <a:bodyPr/>
          <a:lstStyle/>
          <a:p>
            <a:pPr marL="0" indent="0" algn="ctr">
              <a:buNone/>
            </a:pPr>
            <a:r>
              <a:rPr lang="en-GB" b="1" dirty="0" smtClean="0">
                <a:solidFill>
                  <a:schemeClr val="bg1"/>
                </a:solidFill>
              </a:rPr>
              <a:t>Children </a:t>
            </a:r>
            <a:r>
              <a:rPr lang="en-GB" b="1" dirty="0">
                <a:solidFill>
                  <a:schemeClr val="bg1"/>
                </a:solidFill>
              </a:rPr>
              <a:t>may be tempted to take risks to get more of a following or likes on a video so it’s important to talk about what they share and with who.</a:t>
            </a:r>
          </a:p>
          <a:p>
            <a:pPr marL="0" indent="0" algn="ctr">
              <a:buNone/>
            </a:pPr>
            <a:r>
              <a:rPr lang="en-GB" b="1" dirty="0">
                <a:solidFill>
                  <a:schemeClr val="bg1"/>
                </a:solidFill>
              </a:rPr>
              <a:t>To delete an account you have to request a code from the app using a phone number.</a:t>
            </a:r>
            <a:endParaRPr lang="en-GB" dirty="0">
              <a:solidFill>
                <a:schemeClr val="bg1"/>
              </a:solidFill>
            </a:endParaRPr>
          </a:p>
        </p:txBody>
      </p:sp>
    </p:spTree>
    <p:extLst>
      <p:ext uri="{BB962C8B-B14F-4D97-AF65-F5344CB8AC3E}">
        <p14:creationId xmlns:p14="http://schemas.microsoft.com/office/powerpoint/2010/main" val="3599407214"/>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3193" y="209395"/>
            <a:ext cx="1371719" cy="1365622"/>
          </a:xfrm>
          <a:prstGeom prst="rect">
            <a:avLst/>
          </a:prstGeom>
        </p:spPr>
      </p:pic>
      <p:sp>
        <p:nvSpPr>
          <p:cNvPr id="2" name="Title 1"/>
          <p:cNvSpPr>
            <a:spLocks noGrp="1"/>
          </p:cNvSpPr>
          <p:nvPr>
            <p:ph type="title"/>
          </p:nvPr>
        </p:nvSpPr>
        <p:spPr/>
        <p:txBody>
          <a:bodyPr/>
          <a:lstStyle/>
          <a:p>
            <a:r>
              <a:rPr lang="en-GB" dirty="0" err="1" smtClean="0">
                <a:solidFill>
                  <a:schemeClr val="bg1"/>
                </a:solidFill>
              </a:rPr>
              <a:t>Tik</a:t>
            </a:r>
            <a:r>
              <a:rPr lang="en-GB" dirty="0" smtClean="0">
                <a:solidFill>
                  <a:schemeClr val="bg1"/>
                </a:solidFill>
              </a:rPr>
              <a:t> </a:t>
            </a:r>
            <a:r>
              <a:rPr lang="en-GB" dirty="0" err="1" smtClean="0">
                <a:solidFill>
                  <a:schemeClr val="bg1"/>
                </a:solidFill>
              </a:rPr>
              <a:t>Tok</a:t>
            </a:r>
            <a:endParaRPr lang="en-GB" dirty="0">
              <a:solidFill>
                <a:schemeClr val="bg1"/>
              </a:solidFill>
            </a:endParaRPr>
          </a:p>
        </p:txBody>
      </p:sp>
      <p:sp>
        <p:nvSpPr>
          <p:cNvPr id="3" name="Content Placeholder 2"/>
          <p:cNvSpPr>
            <a:spLocks noGrp="1"/>
          </p:cNvSpPr>
          <p:nvPr>
            <p:ph idx="1"/>
          </p:nvPr>
        </p:nvSpPr>
        <p:spPr/>
        <p:txBody>
          <a:bodyPr/>
          <a:lstStyle/>
          <a:p>
            <a:pPr marL="0" indent="0" algn="ctr">
              <a:buNone/>
            </a:pPr>
            <a:r>
              <a:rPr lang="en-GB" b="1" dirty="0">
                <a:solidFill>
                  <a:schemeClr val="bg1"/>
                </a:solidFill>
              </a:rPr>
              <a:t>Set your account to private</a:t>
            </a:r>
          </a:p>
          <a:p>
            <a:pPr marL="0" indent="0" algn="ctr">
              <a:buNone/>
            </a:pPr>
            <a:r>
              <a:rPr lang="en-GB" sz="2400" b="1" dirty="0">
                <a:solidFill>
                  <a:schemeClr val="bg1"/>
                </a:solidFill>
              </a:rPr>
              <a:t>Also, you can set an account to be private so that all videos can only be seen by the creator and no one else on the platform. With a private account, you can approve or deny users and limit incoming messages to followers only.</a:t>
            </a:r>
          </a:p>
          <a:p>
            <a:pPr marL="0" indent="0" algn="ctr">
              <a:buNone/>
            </a:pPr>
            <a:r>
              <a:rPr lang="en-GB" sz="2400" b="1" dirty="0">
                <a:solidFill>
                  <a:schemeClr val="bg1"/>
                </a:solidFill>
              </a:rPr>
              <a:t>Please note that even with a private account, your child’s profile photo, username, and bio are still visible to all users on the platform. You can manage who can comment, duet and direct message your child on the app.</a:t>
            </a:r>
            <a:endParaRPr lang="en-GB" sz="2400" dirty="0">
              <a:solidFill>
                <a:schemeClr val="bg1"/>
              </a:solidFill>
            </a:endParaRPr>
          </a:p>
        </p:txBody>
      </p:sp>
    </p:spTree>
    <p:extLst>
      <p:ext uri="{BB962C8B-B14F-4D97-AF65-F5344CB8AC3E}">
        <p14:creationId xmlns:p14="http://schemas.microsoft.com/office/powerpoint/2010/main" val="3864684379"/>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3193" y="209395"/>
            <a:ext cx="1371719" cy="1365622"/>
          </a:xfrm>
          <a:prstGeom prst="rect">
            <a:avLst/>
          </a:prstGeom>
        </p:spPr>
      </p:pic>
      <p:sp>
        <p:nvSpPr>
          <p:cNvPr id="2" name="Title 1"/>
          <p:cNvSpPr>
            <a:spLocks noGrp="1"/>
          </p:cNvSpPr>
          <p:nvPr>
            <p:ph type="title"/>
          </p:nvPr>
        </p:nvSpPr>
        <p:spPr/>
        <p:txBody>
          <a:bodyPr/>
          <a:lstStyle/>
          <a:p>
            <a:r>
              <a:rPr lang="en-GB" dirty="0" err="1" smtClean="0">
                <a:solidFill>
                  <a:schemeClr val="bg1"/>
                </a:solidFill>
              </a:rPr>
              <a:t>Tik</a:t>
            </a:r>
            <a:r>
              <a:rPr lang="en-GB" dirty="0" smtClean="0">
                <a:solidFill>
                  <a:schemeClr val="bg1"/>
                </a:solidFill>
              </a:rPr>
              <a:t> </a:t>
            </a:r>
            <a:r>
              <a:rPr lang="en-GB" dirty="0" err="1" smtClean="0">
                <a:solidFill>
                  <a:schemeClr val="bg1"/>
                </a:solidFill>
              </a:rPr>
              <a:t>Tok</a:t>
            </a:r>
            <a:endParaRPr lang="en-GB" dirty="0">
              <a:solidFill>
                <a:schemeClr val="bg1"/>
              </a:solidFill>
            </a:endParaRPr>
          </a:p>
        </p:txBody>
      </p:sp>
      <p:sp>
        <p:nvSpPr>
          <p:cNvPr id="3" name="Content Placeholder 2"/>
          <p:cNvSpPr>
            <a:spLocks noGrp="1"/>
          </p:cNvSpPr>
          <p:nvPr>
            <p:ph idx="1"/>
          </p:nvPr>
        </p:nvSpPr>
        <p:spPr/>
        <p:txBody>
          <a:bodyPr/>
          <a:lstStyle/>
          <a:p>
            <a:pPr marL="0" indent="0" algn="ctr">
              <a:buNone/>
            </a:pPr>
            <a:r>
              <a:rPr lang="en-GB" b="1" dirty="0">
                <a:solidFill>
                  <a:schemeClr val="bg1"/>
                </a:solidFill>
              </a:rPr>
              <a:t>Family Safety Mode: </a:t>
            </a:r>
            <a:r>
              <a:rPr lang="en-GB" b="1" dirty="0" err="1">
                <a:solidFill>
                  <a:schemeClr val="bg1"/>
                </a:solidFill>
              </a:rPr>
              <a:t>TikTok’s</a:t>
            </a:r>
            <a:r>
              <a:rPr lang="en-GB" b="1" dirty="0">
                <a:solidFill>
                  <a:schemeClr val="bg1"/>
                </a:solidFill>
              </a:rPr>
              <a:t> new Family Safety Mode which will be available later this month, is an in-app feature designed for parents to help keep their kids safe whilst using </a:t>
            </a:r>
            <a:r>
              <a:rPr lang="en-GB" b="1" dirty="0" err="1">
                <a:solidFill>
                  <a:schemeClr val="bg1"/>
                </a:solidFill>
              </a:rPr>
              <a:t>TikTok</a:t>
            </a:r>
            <a:r>
              <a:rPr lang="en-GB" b="1" dirty="0">
                <a:solidFill>
                  <a:schemeClr val="bg1"/>
                </a:solidFill>
              </a:rPr>
              <a:t>. The Family Safety Mode allows the parent to link their </a:t>
            </a:r>
            <a:r>
              <a:rPr lang="en-GB" b="1" dirty="0" err="1">
                <a:solidFill>
                  <a:schemeClr val="bg1"/>
                </a:solidFill>
              </a:rPr>
              <a:t>TikTok</a:t>
            </a:r>
            <a:r>
              <a:rPr lang="en-GB" b="1" dirty="0">
                <a:solidFill>
                  <a:schemeClr val="bg1"/>
                </a:solidFill>
              </a:rPr>
              <a:t> app to up to three kids to manage screen time, turn on restricted mode which prevents kids viewing inappropriate content and lastly, parents can set restrictions on who can engage with children’s comments. </a:t>
            </a:r>
            <a:endParaRPr lang="en-GB" sz="2400" dirty="0">
              <a:solidFill>
                <a:schemeClr val="bg1"/>
              </a:solidFill>
            </a:endParaRPr>
          </a:p>
        </p:txBody>
      </p:sp>
    </p:spTree>
    <p:extLst>
      <p:ext uri="{BB962C8B-B14F-4D97-AF65-F5344CB8AC3E}">
        <p14:creationId xmlns:p14="http://schemas.microsoft.com/office/powerpoint/2010/main" val="2797575923"/>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01463"/>
          </a:xfrm>
        </p:spPr>
        <p:txBody>
          <a:bodyPr/>
          <a:lstStyle/>
          <a:p>
            <a:endParaRPr lang="en-GB" dirty="0">
              <a:solidFill>
                <a:schemeClr val="bg1"/>
              </a:solidFill>
            </a:endParaRPr>
          </a:p>
        </p:txBody>
      </p:sp>
      <p:sp>
        <p:nvSpPr>
          <p:cNvPr id="5" name="Title 1"/>
          <p:cNvSpPr txBox="1">
            <a:spLocks/>
          </p:cNvSpPr>
          <p:nvPr/>
        </p:nvSpPr>
        <p:spPr bwMode="auto">
          <a:xfrm>
            <a:off x="323963" y="2593314"/>
            <a:ext cx="7757795"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endParaRPr lang="en-GB" sz="2400" dirty="0">
              <a:solidFill>
                <a:schemeClr val="bg1"/>
              </a:solidFill>
            </a:endParaRPr>
          </a:p>
        </p:txBody>
      </p:sp>
      <p:sp>
        <p:nvSpPr>
          <p:cNvPr id="8" name="Rectangle 7"/>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itle 1"/>
          <p:cNvSpPr txBox="1">
            <a:spLocks/>
          </p:cNvSpPr>
          <p:nvPr/>
        </p:nvSpPr>
        <p:spPr bwMode="auto">
          <a:xfrm>
            <a:off x="0" y="4544396"/>
            <a:ext cx="9144000" cy="53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r>
              <a:rPr lang="en-GB" dirty="0" err="1">
                <a:solidFill>
                  <a:schemeClr val="bg1"/>
                </a:solidFill>
                <a:latin typeface="Franklin Gothic Medium" panose="020B0603020102020204" pitchFamily="34" charset="0"/>
              </a:rPr>
              <a:t>Roblox</a:t>
            </a:r>
            <a:r>
              <a:rPr lang="en-GB" dirty="0">
                <a:solidFill>
                  <a:schemeClr val="bg1"/>
                </a:solidFill>
                <a:latin typeface="Franklin Gothic Medium" panose="020B0603020102020204" pitchFamily="34" charset="0"/>
              </a:rPr>
              <a:t> is an online game creator system where the majority of the content is created by “amateur” game creators. These game makers are able to create and publish games to the community using simple tools. And that means they can try ideas that wouldn’t get funded for a commercial release.</a:t>
            </a:r>
            <a:endParaRPr lang="en-GB" sz="2400" dirty="0" smtClean="0">
              <a:solidFill>
                <a:schemeClr val="bg1"/>
              </a:solidFill>
              <a:latin typeface="Franklin Gothic Medium" panose="020B0603020102020204" pitchFamily="34" charset="0"/>
            </a:endParaRPr>
          </a:p>
          <a:p>
            <a:endParaRPr lang="en-GB" sz="2400" dirty="0">
              <a:solidFill>
                <a:schemeClr val="bg1"/>
              </a:solidFill>
            </a:endParaRPr>
          </a:p>
        </p:txBody>
      </p:sp>
      <p:sp>
        <p:nvSpPr>
          <p:cNvPr id="4" name="AutoShape 2" descr="Image result for roblox safety concer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p:cNvPicPr>
            <a:picLocks noChangeAspect="1"/>
          </p:cNvPicPr>
          <p:nvPr/>
        </p:nvPicPr>
        <p:blipFill>
          <a:blip r:embed="rId2"/>
          <a:stretch>
            <a:fillRect/>
          </a:stretch>
        </p:blipFill>
        <p:spPr>
          <a:xfrm>
            <a:off x="2555776" y="7937"/>
            <a:ext cx="4032448" cy="2255436"/>
          </a:xfrm>
          <a:prstGeom prst="rect">
            <a:avLst/>
          </a:prstGeom>
        </p:spPr>
      </p:pic>
    </p:spTree>
    <p:extLst>
      <p:ext uri="{BB962C8B-B14F-4D97-AF65-F5344CB8AC3E}">
        <p14:creationId xmlns:p14="http://schemas.microsoft.com/office/powerpoint/2010/main" val="1030651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01463"/>
          </a:xfrm>
        </p:spPr>
        <p:txBody>
          <a:bodyPr/>
          <a:lstStyle/>
          <a:p>
            <a:endParaRPr lang="en-GB" dirty="0">
              <a:solidFill>
                <a:schemeClr val="bg1"/>
              </a:solidFill>
            </a:endParaRPr>
          </a:p>
        </p:txBody>
      </p:sp>
      <p:sp>
        <p:nvSpPr>
          <p:cNvPr id="5" name="Title 1"/>
          <p:cNvSpPr txBox="1">
            <a:spLocks/>
          </p:cNvSpPr>
          <p:nvPr/>
        </p:nvSpPr>
        <p:spPr bwMode="auto">
          <a:xfrm>
            <a:off x="323963" y="2593314"/>
            <a:ext cx="7757795"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endParaRPr lang="en-GB" sz="2400" dirty="0">
              <a:solidFill>
                <a:schemeClr val="bg1"/>
              </a:solidFill>
            </a:endParaRPr>
          </a:p>
        </p:txBody>
      </p:sp>
      <p:sp>
        <p:nvSpPr>
          <p:cNvPr id="8" name="Rectangle 7"/>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itle 1"/>
          <p:cNvSpPr txBox="1">
            <a:spLocks/>
          </p:cNvSpPr>
          <p:nvPr/>
        </p:nvSpPr>
        <p:spPr bwMode="auto">
          <a:xfrm>
            <a:off x="0" y="3508102"/>
            <a:ext cx="9144000" cy="53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r>
              <a:rPr lang="en-GB" dirty="0" err="1">
                <a:solidFill>
                  <a:schemeClr val="bg1"/>
                </a:solidFill>
                <a:latin typeface="Franklin Gothic Medium" panose="020B0603020102020204" pitchFamily="34" charset="0"/>
              </a:rPr>
              <a:t>Roblox</a:t>
            </a:r>
            <a:r>
              <a:rPr lang="en-GB" dirty="0">
                <a:solidFill>
                  <a:schemeClr val="bg1"/>
                </a:solidFill>
                <a:latin typeface="Franklin Gothic Medium" panose="020B0603020102020204" pitchFamily="34" charset="0"/>
              </a:rPr>
              <a:t> itself does filter and check the games that are being created both for inappropriate images and profanity. However, games are still allowed that can have horror, murder or bloody themes</a:t>
            </a:r>
            <a:r>
              <a:rPr lang="en-GB" dirty="0"/>
              <a:t>.</a:t>
            </a:r>
            <a:endParaRPr lang="en-GB" sz="2400" dirty="0">
              <a:solidFill>
                <a:schemeClr val="bg1"/>
              </a:solidFill>
            </a:endParaRPr>
          </a:p>
        </p:txBody>
      </p:sp>
      <p:sp>
        <p:nvSpPr>
          <p:cNvPr id="4" name="AutoShape 2" descr="Image result for roblox safety concer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p:cNvPicPr>
            <a:picLocks noChangeAspect="1"/>
          </p:cNvPicPr>
          <p:nvPr/>
        </p:nvPicPr>
        <p:blipFill>
          <a:blip r:embed="rId2"/>
          <a:stretch>
            <a:fillRect/>
          </a:stretch>
        </p:blipFill>
        <p:spPr>
          <a:xfrm>
            <a:off x="0" y="36564"/>
            <a:ext cx="2160240" cy="1208269"/>
          </a:xfrm>
          <a:prstGeom prst="rect">
            <a:avLst/>
          </a:prstGeom>
        </p:spPr>
      </p:pic>
    </p:spTree>
    <p:extLst>
      <p:ext uri="{BB962C8B-B14F-4D97-AF65-F5344CB8AC3E}">
        <p14:creationId xmlns:p14="http://schemas.microsoft.com/office/powerpoint/2010/main" val="22009343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01463"/>
          </a:xfrm>
        </p:spPr>
        <p:txBody>
          <a:bodyPr/>
          <a:lstStyle/>
          <a:p>
            <a:endParaRPr lang="en-GB" dirty="0">
              <a:solidFill>
                <a:schemeClr val="bg1"/>
              </a:solidFill>
            </a:endParaRPr>
          </a:p>
        </p:txBody>
      </p:sp>
      <p:sp>
        <p:nvSpPr>
          <p:cNvPr id="5" name="Title 1"/>
          <p:cNvSpPr txBox="1">
            <a:spLocks/>
          </p:cNvSpPr>
          <p:nvPr/>
        </p:nvSpPr>
        <p:spPr bwMode="auto">
          <a:xfrm>
            <a:off x="323963" y="2593314"/>
            <a:ext cx="7757795"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endParaRPr lang="en-GB" sz="2400" dirty="0">
              <a:solidFill>
                <a:schemeClr val="bg1"/>
              </a:solidFill>
            </a:endParaRPr>
          </a:p>
        </p:txBody>
      </p:sp>
      <p:sp>
        <p:nvSpPr>
          <p:cNvPr id="8" name="Rectangle 7"/>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itle 1"/>
          <p:cNvSpPr txBox="1">
            <a:spLocks/>
          </p:cNvSpPr>
          <p:nvPr/>
        </p:nvSpPr>
        <p:spPr bwMode="auto">
          <a:xfrm>
            <a:off x="0" y="3328326"/>
            <a:ext cx="9144000" cy="53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r>
              <a:rPr lang="en-GB" sz="2800" dirty="0" err="1">
                <a:solidFill>
                  <a:schemeClr val="bg1"/>
                </a:solidFill>
                <a:latin typeface="Franklin Gothic Medium" panose="020B0603020102020204" pitchFamily="34" charset="0"/>
              </a:rPr>
              <a:t>Roblox</a:t>
            </a:r>
            <a:r>
              <a:rPr lang="en-GB" sz="2800" dirty="0">
                <a:solidFill>
                  <a:schemeClr val="bg1"/>
                </a:solidFill>
                <a:latin typeface="Franklin Gothic Medium" panose="020B0603020102020204" pitchFamily="34" charset="0"/>
              </a:rPr>
              <a:t> parental controls</a:t>
            </a:r>
          </a:p>
          <a:p>
            <a:r>
              <a:rPr lang="en-GB" sz="2800" dirty="0">
                <a:solidFill>
                  <a:schemeClr val="bg1"/>
                </a:solidFill>
                <a:latin typeface="Franklin Gothic Medium" panose="020B0603020102020204" pitchFamily="34" charset="0"/>
              </a:rPr>
              <a:t>There are </a:t>
            </a:r>
            <a:r>
              <a:rPr lang="en-GB" sz="2800" dirty="0" smtClean="0">
                <a:solidFill>
                  <a:schemeClr val="bg1"/>
                </a:solidFill>
                <a:latin typeface="Franklin Gothic Medium" panose="020B0603020102020204" pitchFamily="34" charset="0"/>
                <a:hlinkClick r:id="rId2"/>
              </a:rPr>
              <a:t>parental </a:t>
            </a:r>
            <a:r>
              <a:rPr lang="en-GB" sz="2800" dirty="0">
                <a:solidFill>
                  <a:schemeClr val="bg1"/>
                </a:solidFill>
                <a:latin typeface="Franklin Gothic Medium" panose="020B0603020102020204" pitchFamily="34" charset="0"/>
                <a:hlinkClick r:id="rId2"/>
              </a:rPr>
              <a:t>controls</a:t>
            </a:r>
            <a:r>
              <a:rPr lang="en-GB" sz="2800" dirty="0">
                <a:solidFill>
                  <a:schemeClr val="bg1"/>
                </a:solidFill>
                <a:latin typeface="Franklin Gothic Medium" panose="020B0603020102020204" pitchFamily="34" charset="0"/>
              </a:rPr>
              <a:t> that can be used in the game to ensure </a:t>
            </a:r>
            <a:r>
              <a:rPr lang="en-GB" sz="2800" dirty="0" err="1">
                <a:solidFill>
                  <a:schemeClr val="bg1"/>
                </a:solidFill>
                <a:latin typeface="Franklin Gothic Medium" panose="020B0603020102020204" pitchFamily="34" charset="0"/>
              </a:rPr>
              <a:t>Roblox</a:t>
            </a:r>
            <a:r>
              <a:rPr lang="en-GB" sz="2800" dirty="0">
                <a:solidFill>
                  <a:schemeClr val="bg1"/>
                </a:solidFill>
                <a:latin typeface="Franklin Gothic Medium" panose="020B0603020102020204" pitchFamily="34" charset="0"/>
              </a:rPr>
              <a:t> is super safe for younger players. It’s worth checking out the </a:t>
            </a:r>
            <a:r>
              <a:rPr lang="en-GB" sz="2800" dirty="0" err="1">
                <a:solidFill>
                  <a:schemeClr val="bg1"/>
                </a:solidFill>
                <a:latin typeface="Franklin Gothic Medium" panose="020B0603020102020204" pitchFamily="34" charset="0"/>
                <a:hlinkClick r:id="rId3"/>
              </a:rPr>
              <a:t>Roblox</a:t>
            </a:r>
            <a:r>
              <a:rPr lang="en-GB" sz="2800" dirty="0">
                <a:solidFill>
                  <a:schemeClr val="bg1"/>
                </a:solidFill>
                <a:latin typeface="Franklin Gothic Medium" panose="020B0603020102020204" pitchFamily="34" charset="0"/>
                <a:hlinkClick r:id="rId3"/>
              </a:rPr>
              <a:t> website</a:t>
            </a:r>
            <a:r>
              <a:rPr lang="en-GB" sz="2800" dirty="0">
                <a:solidFill>
                  <a:schemeClr val="bg1"/>
                </a:solidFill>
                <a:latin typeface="Franklin Gothic Medium" panose="020B0603020102020204" pitchFamily="34" charset="0"/>
              </a:rPr>
              <a:t> for guidance.</a:t>
            </a:r>
          </a:p>
          <a:p>
            <a:r>
              <a:rPr lang="en-GB" sz="2800" dirty="0">
                <a:solidFill>
                  <a:schemeClr val="bg1"/>
                </a:solidFill>
                <a:latin typeface="Franklin Gothic Medium" panose="020B0603020102020204" pitchFamily="34" charset="0"/>
              </a:rPr>
              <a:t>First, it is important that you enter the correct date of birth for your child’s account. This will trigger the appropriate safe-chat with a higher level of filtering. Additionally, this means you will get a separate parent login so you can check up on your child’s interactions</a:t>
            </a:r>
            <a:r>
              <a:rPr lang="en-GB" dirty="0" smtClean="0"/>
              <a:t>.</a:t>
            </a:r>
            <a:endParaRPr lang="en-GB" dirty="0"/>
          </a:p>
        </p:txBody>
      </p:sp>
      <p:sp>
        <p:nvSpPr>
          <p:cNvPr id="4" name="AutoShape 2" descr="Image result for roblox safety concer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p:cNvPicPr>
            <a:picLocks noChangeAspect="1"/>
          </p:cNvPicPr>
          <p:nvPr/>
        </p:nvPicPr>
        <p:blipFill>
          <a:blip r:embed="rId4"/>
          <a:stretch>
            <a:fillRect/>
          </a:stretch>
        </p:blipFill>
        <p:spPr>
          <a:xfrm>
            <a:off x="0" y="-7019"/>
            <a:ext cx="2520280" cy="1409648"/>
          </a:xfrm>
          <a:prstGeom prst="rect">
            <a:avLst/>
          </a:prstGeom>
        </p:spPr>
      </p:pic>
    </p:spTree>
    <p:extLst>
      <p:ext uri="{BB962C8B-B14F-4D97-AF65-F5344CB8AC3E}">
        <p14:creationId xmlns:p14="http://schemas.microsoft.com/office/powerpoint/2010/main" val="2340630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01463"/>
          </a:xfrm>
        </p:spPr>
        <p:txBody>
          <a:bodyPr/>
          <a:lstStyle/>
          <a:p>
            <a:endParaRPr lang="en-GB" dirty="0">
              <a:solidFill>
                <a:schemeClr val="bg1"/>
              </a:solidFill>
            </a:endParaRPr>
          </a:p>
        </p:txBody>
      </p:sp>
      <p:sp>
        <p:nvSpPr>
          <p:cNvPr id="5" name="Title 1"/>
          <p:cNvSpPr txBox="1">
            <a:spLocks/>
          </p:cNvSpPr>
          <p:nvPr/>
        </p:nvSpPr>
        <p:spPr bwMode="auto">
          <a:xfrm>
            <a:off x="323963" y="2593314"/>
            <a:ext cx="7757795"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endParaRPr lang="en-GB" sz="2400" dirty="0">
              <a:solidFill>
                <a:schemeClr val="bg1"/>
              </a:solidFill>
            </a:endParaRPr>
          </a:p>
        </p:txBody>
      </p:sp>
      <p:sp>
        <p:nvSpPr>
          <p:cNvPr id="8" name="Rectangle 7"/>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itle 1"/>
          <p:cNvSpPr txBox="1">
            <a:spLocks/>
          </p:cNvSpPr>
          <p:nvPr/>
        </p:nvSpPr>
        <p:spPr bwMode="auto">
          <a:xfrm>
            <a:off x="0" y="3328326"/>
            <a:ext cx="9144000" cy="53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r>
              <a:rPr lang="en-GB" sz="2800" dirty="0" smtClean="0">
                <a:solidFill>
                  <a:schemeClr val="bg1"/>
                </a:solidFill>
                <a:latin typeface="Franklin Gothic Medium" panose="020B0603020102020204" pitchFamily="34" charset="0"/>
              </a:rPr>
              <a:t>Please see the link at the end of the presentation for more advice. </a:t>
            </a:r>
            <a:endParaRPr lang="en-GB" dirty="0"/>
          </a:p>
        </p:txBody>
      </p:sp>
      <p:sp>
        <p:nvSpPr>
          <p:cNvPr id="4" name="AutoShape 2" descr="Image result for roblox safety concer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p:cNvPicPr>
            <a:picLocks noChangeAspect="1"/>
          </p:cNvPicPr>
          <p:nvPr/>
        </p:nvPicPr>
        <p:blipFill>
          <a:blip r:embed="rId2"/>
          <a:stretch>
            <a:fillRect/>
          </a:stretch>
        </p:blipFill>
        <p:spPr>
          <a:xfrm>
            <a:off x="0" y="-7019"/>
            <a:ext cx="2520280" cy="1409648"/>
          </a:xfrm>
          <a:prstGeom prst="rect">
            <a:avLst/>
          </a:prstGeom>
        </p:spPr>
      </p:pic>
    </p:spTree>
    <p:extLst>
      <p:ext uri="{BB962C8B-B14F-4D97-AF65-F5344CB8AC3E}">
        <p14:creationId xmlns:p14="http://schemas.microsoft.com/office/powerpoint/2010/main" val="2299109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dirty="0">
              <a:solidFill>
                <a:schemeClr val="bg1"/>
              </a:solidFill>
            </a:endParaRPr>
          </a:p>
        </p:txBody>
      </p:sp>
      <p:sp>
        <p:nvSpPr>
          <p:cNvPr id="8" name="Content Placeholder 7"/>
          <p:cNvSpPr>
            <a:spLocks noGrp="1"/>
          </p:cNvSpPr>
          <p:nvPr>
            <p:ph idx="1"/>
          </p:nvPr>
        </p:nvSpPr>
        <p:spPr/>
        <p:txBody>
          <a:bodyPr/>
          <a:lstStyle/>
          <a:p>
            <a:endParaRPr lang="en-GB" dirty="0" smtClean="0"/>
          </a:p>
          <a:p>
            <a:r>
              <a:rPr lang="en-GB" dirty="0" smtClean="0">
                <a:solidFill>
                  <a:schemeClr val="bg1"/>
                </a:solidFill>
              </a:rPr>
              <a:t>Issues uncovered in March 2018 with accounts being hacked.</a:t>
            </a:r>
          </a:p>
          <a:p>
            <a:r>
              <a:rPr lang="en-GB" dirty="0" smtClean="0">
                <a:solidFill>
                  <a:schemeClr val="bg1"/>
                </a:solidFill>
              </a:rPr>
              <a:t>Set two-step authentication to help protect accounts.</a:t>
            </a:r>
          </a:p>
          <a:p>
            <a:r>
              <a:rPr lang="en-GB" dirty="0" smtClean="0">
                <a:solidFill>
                  <a:schemeClr val="bg1"/>
                </a:solidFill>
              </a:rPr>
              <a:t>Ensure that children are aware of the dangers of playing online games with people they do not know. </a:t>
            </a:r>
          </a:p>
        </p:txBody>
      </p:sp>
      <p:sp>
        <p:nvSpPr>
          <p:cNvPr id="3" name="Rectangle 2"/>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2"/>
          <a:stretch>
            <a:fillRect/>
          </a:stretch>
        </p:blipFill>
        <p:spPr>
          <a:xfrm>
            <a:off x="2713782" y="274638"/>
            <a:ext cx="3716436" cy="1858218"/>
          </a:xfrm>
          <a:prstGeom prst="rect">
            <a:avLst/>
          </a:prstGeom>
        </p:spPr>
      </p:pic>
    </p:spTree>
    <p:extLst>
      <p:ext uri="{BB962C8B-B14F-4D97-AF65-F5344CB8AC3E}">
        <p14:creationId xmlns:p14="http://schemas.microsoft.com/office/powerpoint/2010/main" val="998020118"/>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347768"/>
            <a:ext cx="9252520" cy="3510232"/>
          </a:xfrm>
        </p:spPr>
        <p:txBody>
          <a:bodyPr/>
          <a:lstStyle/>
          <a:p>
            <a:r>
              <a:rPr lang="en-US" dirty="0" smtClean="0">
                <a:solidFill>
                  <a:srgbClr val="66CCFF"/>
                </a:solidFill>
              </a:rPr>
              <a:t>How many of you have children that regularly use a tablet or phone at home?</a:t>
            </a:r>
            <a:endParaRPr lang="en-US" dirty="0">
              <a:solidFill>
                <a:srgbClr val="FFFFFF"/>
              </a:solidFill>
            </a:endParaRPr>
          </a:p>
        </p:txBody>
      </p:sp>
      <p:pic>
        <p:nvPicPr>
          <p:cNvPr id="4" name="Picture 3" descr="4in10.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5976" y="1"/>
            <a:ext cx="4674360" cy="4182514"/>
          </a:xfrm>
          <a:prstGeom prst="rect">
            <a:avLst/>
          </a:prstGeom>
        </p:spPr>
      </p:pic>
      <p:sp>
        <p:nvSpPr>
          <p:cNvPr id="6" name="Rectangle 5"/>
          <p:cNvSpPr/>
          <p:nvPr/>
        </p:nvSpPr>
        <p:spPr>
          <a:xfrm>
            <a:off x="7668344" y="6093296"/>
            <a:ext cx="1368152" cy="576064"/>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89124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Prevention and Protection</a:t>
            </a:r>
            <a:endParaRPr lang="en-GB" dirty="0">
              <a:solidFill>
                <a:schemeClr val="bg1"/>
              </a:solidFill>
            </a:endParaRPr>
          </a:p>
        </p:txBody>
      </p:sp>
      <p:sp>
        <p:nvSpPr>
          <p:cNvPr id="4" name="Text Placeholder 3"/>
          <p:cNvSpPr>
            <a:spLocks noGrp="1"/>
          </p:cNvSpPr>
          <p:nvPr>
            <p:ph type="body" idx="1"/>
          </p:nvPr>
        </p:nvSpPr>
        <p:spPr/>
        <p:txBody>
          <a:bodyPr/>
          <a:lstStyle/>
          <a:p>
            <a:r>
              <a:rPr lang="en-GB" sz="3200" dirty="0" smtClean="0">
                <a:solidFill>
                  <a:schemeClr val="bg1"/>
                </a:solidFill>
              </a:rPr>
              <a:t>School</a:t>
            </a:r>
            <a:endParaRPr lang="en-GB" sz="3200" dirty="0">
              <a:solidFill>
                <a:schemeClr val="bg1"/>
              </a:solidFill>
            </a:endParaRPr>
          </a:p>
        </p:txBody>
      </p:sp>
      <p:sp>
        <p:nvSpPr>
          <p:cNvPr id="5" name="Content Placeholder 4"/>
          <p:cNvSpPr>
            <a:spLocks noGrp="1"/>
          </p:cNvSpPr>
          <p:nvPr>
            <p:ph sz="half" idx="2"/>
          </p:nvPr>
        </p:nvSpPr>
        <p:spPr>
          <a:xfrm>
            <a:off x="323529" y="2174875"/>
            <a:ext cx="4321496" cy="3951288"/>
          </a:xfrm>
        </p:spPr>
        <p:txBody>
          <a:bodyPr/>
          <a:lstStyle/>
          <a:p>
            <a:r>
              <a:rPr lang="en-GB" dirty="0" smtClean="0">
                <a:solidFill>
                  <a:schemeClr val="bg1"/>
                </a:solidFill>
              </a:rPr>
              <a:t>Web-filters and virtual monitoring</a:t>
            </a:r>
          </a:p>
          <a:p>
            <a:r>
              <a:rPr lang="en-GB" dirty="0" smtClean="0">
                <a:solidFill>
                  <a:schemeClr val="bg1"/>
                </a:solidFill>
              </a:rPr>
              <a:t>Physical monitoring by school staff</a:t>
            </a:r>
          </a:p>
          <a:p>
            <a:r>
              <a:rPr lang="en-GB" dirty="0" smtClean="0">
                <a:solidFill>
                  <a:schemeClr val="bg1"/>
                </a:solidFill>
              </a:rPr>
              <a:t>Controlled access to technology</a:t>
            </a:r>
          </a:p>
          <a:p>
            <a:r>
              <a:rPr lang="en-GB" dirty="0" smtClean="0">
                <a:solidFill>
                  <a:schemeClr val="bg1"/>
                </a:solidFill>
              </a:rPr>
              <a:t>Restricted use of mobile technology in school</a:t>
            </a:r>
          </a:p>
          <a:p>
            <a:r>
              <a:rPr lang="en-GB" dirty="0" smtClean="0">
                <a:solidFill>
                  <a:schemeClr val="bg1"/>
                </a:solidFill>
              </a:rPr>
              <a:t>Monitoring and reporting procedures</a:t>
            </a:r>
            <a:endParaRPr lang="en-GB" dirty="0">
              <a:solidFill>
                <a:schemeClr val="bg1"/>
              </a:solidFill>
            </a:endParaRPr>
          </a:p>
        </p:txBody>
      </p:sp>
      <p:sp>
        <p:nvSpPr>
          <p:cNvPr id="6" name="Text Placeholder 5"/>
          <p:cNvSpPr>
            <a:spLocks noGrp="1"/>
          </p:cNvSpPr>
          <p:nvPr>
            <p:ph type="body" sz="quarter" idx="3"/>
          </p:nvPr>
        </p:nvSpPr>
        <p:spPr/>
        <p:txBody>
          <a:bodyPr/>
          <a:lstStyle/>
          <a:p>
            <a:r>
              <a:rPr lang="en-GB" sz="3200" dirty="0" smtClean="0">
                <a:solidFill>
                  <a:schemeClr val="bg1"/>
                </a:solidFill>
              </a:rPr>
              <a:t>Home</a:t>
            </a:r>
            <a:endParaRPr lang="en-GB" dirty="0">
              <a:solidFill>
                <a:schemeClr val="bg1"/>
              </a:solidFill>
            </a:endParaRPr>
          </a:p>
        </p:txBody>
      </p:sp>
      <p:sp>
        <p:nvSpPr>
          <p:cNvPr id="7" name="Content Placeholder 6"/>
          <p:cNvSpPr>
            <a:spLocks noGrp="1"/>
          </p:cNvSpPr>
          <p:nvPr>
            <p:ph sz="quarter" idx="4"/>
          </p:nvPr>
        </p:nvSpPr>
        <p:spPr>
          <a:xfrm>
            <a:off x="4645025" y="2174874"/>
            <a:ext cx="4319463" cy="4494485"/>
          </a:xfrm>
          <a:solidFill>
            <a:schemeClr val="tx1"/>
          </a:solidFill>
        </p:spPr>
        <p:txBody>
          <a:bodyPr/>
          <a:lstStyle/>
          <a:p>
            <a:r>
              <a:rPr lang="en-GB" dirty="0" smtClean="0">
                <a:solidFill>
                  <a:schemeClr val="bg1"/>
                </a:solidFill>
              </a:rPr>
              <a:t>Ensure you have parental controls set on your broadband</a:t>
            </a:r>
          </a:p>
          <a:p>
            <a:r>
              <a:rPr lang="en-GB" dirty="0" smtClean="0">
                <a:solidFill>
                  <a:schemeClr val="bg1"/>
                </a:solidFill>
              </a:rPr>
              <a:t>Link children’s accounts to an adult account to enable monitoring</a:t>
            </a:r>
          </a:p>
          <a:p>
            <a:r>
              <a:rPr lang="en-GB" dirty="0" smtClean="0">
                <a:solidFill>
                  <a:schemeClr val="bg1"/>
                </a:solidFill>
              </a:rPr>
              <a:t>Be nosey – know what your children are doing and accessing</a:t>
            </a:r>
          </a:p>
          <a:p>
            <a:r>
              <a:rPr lang="en-GB" dirty="0" smtClean="0">
                <a:solidFill>
                  <a:schemeClr val="bg1"/>
                </a:solidFill>
              </a:rPr>
              <a:t>Think about where your children access the internet</a:t>
            </a:r>
            <a:endParaRPr lang="en-GB" dirty="0">
              <a:solidFill>
                <a:schemeClr val="bg1"/>
              </a:solidFill>
            </a:endParaRPr>
          </a:p>
        </p:txBody>
      </p:sp>
    </p:spTree>
    <p:extLst>
      <p:ext uri="{BB962C8B-B14F-4D97-AF65-F5344CB8AC3E}">
        <p14:creationId xmlns:p14="http://schemas.microsoft.com/office/powerpoint/2010/main" val="1015797398"/>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0"/>
            <a:ext cx="8229600" cy="1143000"/>
          </a:xfrm>
        </p:spPr>
        <p:txBody>
          <a:bodyPr/>
          <a:lstStyle/>
          <a:p>
            <a:r>
              <a:rPr lang="en-GB" dirty="0" smtClean="0">
                <a:solidFill>
                  <a:schemeClr val="bg1"/>
                </a:solidFill>
              </a:rPr>
              <a:t>Education</a:t>
            </a:r>
            <a:endParaRPr lang="en-GB" dirty="0">
              <a:solidFill>
                <a:schemeClr val="bg1"/>
              </a:solidFill>
            </a:endParaRPr>
          </a:p>
        </p:txBody>
      </p:sp>
      <p:sp>
        <p:nvSpPr>
          <p:cNvPr id="4" name="Text Placeholder 3"/>
          <p:cNvSpPr>
            <a:spLocks noGrp="1"/>
          </p:cNvSpPr>
          <p:nvPr>
            <p:ph type="body" idx="1"/>
          </p:nvPr>
        </p:nvSpPr>
        <p:spPr>
          <a:xfrm>
            <a:off x="356171" y="929210"/>
            <a:ext cx="4040188" cy="639762"/>
          </a:xfrm>
        </p:spPr>
        <p:txBody>
          <a:bodyPr/>
          <a:lstStyle/>
          <a:p>
            <a:r>
              <a:rPr lang="en-GB" sz="3200" dirty="0" smtClean="0">
                <a:solidFill>
                  <a:schemeClr val="bg1"/>
                </a:solidFill>
              </a:rPr>
              <a:t>School</a:t>
            </a:r>
            <a:endParaRPr lang="en-GB" dirty="0">
              <a:solidFill>
                <a:schemeClr val="bg1"/>
              </a:solidFill>
            </a:endParaRPr>
          </a:p>
        </p:txBody>
      </p:sp>
      <p:sp>
        <p:nvSpPr>
          <p:cNvPr id="5" name="Content Placeholder 4"/>
          <p:cNvSpPr>
            <a:spLocks noGrp="1"/>
          </p:cNvSpPr>
          <p:nvPr>
            <p:ph sz="half" idx="2"/>
          </p:nvPr>
        </p:nvSpPr>
        <p:spPr>
          <a:xfrm>
            <a:off x="107504" y="1687830"/>
            <a:ext cx="4537521" cy="3951288"/>
          </a:xfrm>
        </p:spPr>
        <p:txBody>
          <a:bodyPr/>
          <a:lstStyle/>
          <a:p>
            <a:r>
              <a:rPr lang="en-GB" dirty="0" smtClean="0">
                <a:solidFill>
                  <a:schemeClr val="bg1"/>
                </a:solidFill>
              </a:rPr>
              <a:t>Dedicated e-safety lessons using a range of resources</a:t>
            </a:r>
          </a:p>
          <a:p>
            <a:r>
              <a:rPr lang="en-GB" dirty="0" smtClean="0">
                <a:solidFill>
                  <a:schemeClr val="bg1"/>
                </a:solidFill>
              </a:rPr>
              <a:t>Integrated e-safety as part of computing and PSHE lessons</a:t>
            </a:r>
          </a:p>
          <a:p>
            <a:r>
              <a:rPr lang="en-GB" dirty="0" smtClean="0">
                <a:solidFill>
                  <a:schemeClr val="bg1"/>
                </a:solidFill>
              </a:rPr>
              <a:t>Termly Key Stage assemblies to raise the profile across the school</a:t>
            </a:r>
          </a:p>
          <a:p>
            <a:r>
              <a:rPr lang="en-GB" dirty="0" smtClean="0">
                <a:solidFill>
                  <a:schemeClr val="bg1"/>
                </a:solidFill>
              </a:rPr>
              <a:t>KS1 Penguins</a:t>
            </a:r>
          </a:p>
          <a:p>
            <a:r>
              <a:rPr lang="en-GB" dirty="0" smtClean="0">
                <a:solidFill>
                  <a:schemeClr val="bg1"/>
                </a:solidFill>
              </a:rPr>
              <a:t>Whole school homework</a:t>
            </a:r>
          </a:p>
          <a:p>
            <a:r>
              <a:rPr lang="en-GB" dirty="0" smtClean="0">
                <a:solidFill>
                  <a:schemeClr val="bg1"/>
                </a:solidFill>
              </a:rPr>
              <a:t>Monitoring digital issues to raise awareness as appropriate</a:t>
            </a:r>
          </a:p>
          <a:p>
            <a:endParaRPr lang="en-GB" dirty="0">
              <a:solidFill>
                <a:schemeClr val="bg1"/>
              </a:solidFill>
            </a:endParaRPr>
          </a:p>
        </p:txBody>
      </p:sp>
      <p:sp>
        <p:nvSpPr>
          <p:cNvPr id="6" name="Text Placeholder 5"/>
          <p:cNvSpPr>
            <a:spLocks noGrp="1"/>
          </p:cNvSpPr>
          <p:nvPr>
            <p:ph type="body" sz="quarter" idx="3"/>
          </p:nvPr>
        </p:nvSpPr>
        <p:spPr>
          <a:xfrm>
            <a:off x="4659191" y="943289"/>
            <a:ext cx="4041775" cy="639762"/>
          </a:xfrm>
        </p:spPr>
        <p:txBody>
          <a:bodyPr/>
          <a:lstStyle/>
          <a:p>
            <a:r>
              <a:rPr lang="en-GB" sz="3200" dirty="0" smtClean="0">
                <a:solidFill>
                  <a:schemeClr val="bg1"/>
                </a:solidFill>
              </a:rPr>
              <a:t>Home</a:t>
            </a:r>
            <a:endParaRPr lang="en-GB" dirty="0">
              <a:solidFill>
                <a:schemeClr val="bg1"/>
              </a:solidFill>
            </a:endParaRPr>
          </a:p>
        </p:txBody>
      </p:sp>
      <p:sp>
        <p:nvSpPr>
          <p:cNvPr id="7" name="Content Placeholder 6"/>
          <p:cNvSpPr>
            <a:spLocks noGrp="1"/>
          </p:cNvSpPr>
          <p:nvPr>
            <p:ph sz="quarter" idx="4"/>
          </p:nvPr>
        </p:nvSpPr>
        <p:spPr>
          <a:xfrm>
            <a:off x="4735325" y="1687830"/>
            <a:ext cx="4319463" cy="4981530"/>
          </a:xfrm>
          <a:solidFill>
            <a:schemeClr val="tx1"/>
          </a:solidFill>
        </p:spPr>
        <p:txBody>
          <a:bodyPr/>
          <a:lstStyle/>
          <a:p>
            <a:r>
              <a:rPr lang="en-GB" dirty="0" smtClean="0">
                <a:solidFill>
                  <a:schemeClr val="bg1"/>
                </a:solidFill>
              </a:rPr>
              <a:t>Talk about the safe use of the internet like you would Stranger Danger</a:t>
            </a:r>
          </a:p>
          <a:p>
            <a:r>
              <a:rPr lang="en-GB" dirty="0" smtClean="0">
                <a:solidFill>
                  <a:schemeClr val="bg1"/>
                </a:solidFill>
              </a:rPr>
              <a:t>Digital Parenting magazine and websites to help you keep up to speed with current issues</a:t>
            </a:r>
          </a:p>
          <a:p>
            <a:r>
              <a:rPr lang="en-GB" dirty="0" smtClean="0">
                <a:solidFill>
                  <a:schemeClr val="bg1"/>
                </a:solidFill>
              </a:rPr>
              <a:t>Know what to do if there is an issue – children must talk to you and ask for help. Collect information, block and report via CEOP.</a:t>
            </a:r>
          </a:p>
          <a:p>
            <a:endParaRPr lang="en-GB" dirty="0" smtClean="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1281914902"/>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solidFill>
                  <a:schemeClr val="bg1"/>
                </a:solidFill>
              </a:rPr>
              <a:t>Useful websites</a:t>
            </a:r>
            <a:endParaRPr lang="en-GB" dirty="0">
              <a:solidFill>
                <a:schemeClr val="bg1"/>
              </a:solidFill>
            </a:endParaRPr>
          </a:p>
        </p:txBody>
      </p:sp>
      <p:sp>
        <p:nvSpPr>
          <p:cNvPr id="8" name="Content Placeholder 7"/>
          <p:cNvSpPr>
            <a:spLocks noGrp="1"/>
          </p:cNvSpPr>
          <p:nvPr>
            <p:ph idx="1"/>
          </p:nvPr>
        </p:nvSpPr>
        <p:spPr/>
        <p:txBody>
          <a:bodyPr/>
          <a:lstStyle/>
          <a:p>
            <a:r>
              <a:rPr lang="en-GB" dirty="0" err="1" smtClean="0">
                <a:solidFill>
                  <a:schemeClr val="bg1"/>
                </a:solidFill>
                <a:hlinkClick r:id="rId2"/>
              </a:rPr>
              <a:t>Tik</a:t>
            </a:r>
            <a:r>
              <a:rPr lang="en-GB" dirty="0" smtClean="0">
                <a:solidFill>
                  <a:schemeClr val="bg1"/>
                </a:solidFill>
                <a:hlinkClick r:id="rId2"/>
              </a:rPr>
              <a:t> </a:t>
            </a:r>
            <a:r>
              <a:rPr lang="en-GB" dirty="0" err="1" smtClean="0">
                <a:solidFill>
                  <a:schemeClr val="bg1"/>
                </a:solidFill>
                <a:hlinkClick r:id="rId2"/>
              </a:rPr>
              <a:t>Tok</a:t>
            </a:r>
            <a:r>
              <a:rPr lang="en-GB" dirty="0" smtClean="0">
                <a:solidFill>
                  <a:schemeClr val="bg1"/>
                </a:solidFill>
                <a:hlinkClick r:id="rId2"/>
              </a:rPr>
              <a:t> What parents need to know</a:t>
            </a:r>
            <a:endParaRPr lang="en-GB" dirty="0" smtClean="0">
              <a:solidFill>
                <a:schemeClr val="bg1"/>
              </a:solidFill>
            </a:endParaRPr>
          </a:p>
          <a:p>
            <a:r>
              <a:rPr lang="en-GB" dirty="0" err="1" smtClean="0">
                <a:solidFill>
                  <a:schemeClr val="bg1"/>
                </a:solidFill>
                <a:hlinkClick r:id="rId3"/>
              </a:rPr>
              <a:t>Roblox</a:t>
            </a:r>
            <a:r>
              <a:rPr lang="en-GB" dirty="0" smtClean="0">
                <a:solidFill>
                  <a:schemeClr val="bg1"/>
                </a:solidFill>
                <a:hlinkClick r:id="rId3"/>
              </a:rPr>
              <a:t> What parents need to know</a:t>
            </a:r>
            <a:endParaRPr lang="en-GB" dirty="0">
              <a:solidFill>
                <a:schemeClr val="bg1"/>
              </a:solidFill>
            </a:endParaRPr>
          </a:p>
          <a:p>
            <a:r>
              <a:rPr lang="en-GB" dirty="0" smtClean="0">
                <a:solidFill>
                  <a:schemeClr val="bg1"/>
                </a:solidFill>
              </a:rPr>
              <a:t>www.internetmatters.org</a:t>
            </a:r>
            <a:endParaRPr lang="en-GB" dirty="0">
              <a:solidFill>
                <a:schemeClr val="bg1"/>
              </a:solidFill>
            </a:endParaRPr>
          </a:p>
          <a:p>
            <a:r>
              <a:rPr lang="en-GB" dirty="0">
                <a:solidFill>
                  <a:schemeClr val="bg1"/>
                </a:solidFill>
              </a:rPr>
              <a:t>www.ceop.police.uk</a:t>
            </a:r>
          </a:p>
          <a:p>
            <a:r>
              <a:rPr lang="en-GB" dirty="0">
                <a:solidFill>
                  <a:schemeClr val="bg1"/>
                </a:solidFill>
              </a:rPr>
              <a:t>www.thinkuknow.co.uk</a:t>
            </a:r>
          </a:p>
          <a:p>
            <a:r>
              <a:rPr lang="en-GB" dirty="0" smtClean="0">
                <a:solidFill>
                  <a:schemeClr val="bg1"/>
                </a:solidFill>
              </a:rPr>
              <a:t>www.childnet.com</a:t>
            </a:r>
          </a:p>
        </p:txBody>
      </p:sp>
    </p:spTree>
    <p:extLst>
      <p:ext uri="{BB962C8B-B14F-4D97-AF65-F5344CB8AC3E}">
        <p14:creationId xmlns:p14="http://schemas.microsoft.com/office/powerpoint/2010/main" val="3021296909"/>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01463"/>
          </a:xfrm>
        </p:spPr>
        <p:txBody>
          <a:bodyPr/>
          <a:lstStyle/>
          <a:p>
            <a:r>
              <a:rPr lang="en-GB" dirty="0" smtClean="0">
                <a:solidFill>
                  <a:schemeClr val="bg1"/>
                </a:solidFill>
              </a:rPr>
              <a:t>Screen time</a:t>
            </a:r>
            <a:endParaRPr lang="en-GB" dirty="0">
              <a:solidFill>
                <a:schemeClr val="bg1"/>
              </a:solidFill>
            </a:endParaRPr>
          </a:p>
        </p:txBody>
      </p:sp>
      <p:sp>
        <p:nvSpPr>
          <p:cNvPr id="5" name="Title 1"/>
          <p:cNvSpPr txBox="1">
            <a:spLocks/>
          </p:cNvSpPr>
          <p:nvPr/>
        </p:nvSpPr>
        <p:spPr bwMode="auto">
          <a:xfrm>
            <a:off x="0" y="927216"/>
            <a:ext cx="9143999" cy="5930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marL="457200" indent="-457200" algn="l">
              <a:buFont typeface="+mj-lt"/>
              <a:buAutoNum type="arabicPeriod"/>
            </a:pPr>
            <a:r>
              <a:rPr lang="en-GB" sz="2800" b="1" dirty="0" smtClean="0">
                <a:solidFill>
                  <a:srgbClr val="FFC000"/>
                </a:solidFill>
              </a:rPr>
              <a:t>Use digital devices together </a:t>
            </a:r>
            <a:r>
              <a:rPr lang="en-GB" sz="2400" dirty="0" smtClean="0">
                <a:solidFill>
                  <a:schemeClr val="bg1"/>
                </a:solidFill>
              </a:rPr>
              <a:t>– get involved, have fun, play games and learn together. </a:t>
            </a:r>
          </a:p>
          <a:p>
            <a:pPr marL="457200" indent="-457200" algn="l">
              <a:buFont typeface="+mj-lt"/>
              <a:buAutoNum type="arabicPeriod"/>
            </a:pPr>
            <a:r>
              <a:rPr lang="en-GB" sz="2800" b="1" dirty="0" smtClean="0">
                <a:solidFill>
                  <a:srgbClr val="FFC000"/>
                </a:solidFill>
              </a:rPr>
              <a:t>Set clear expectations </a:t>
            </a:r>
            <a:r>
              <a:rPr lang="en-GB" sz="2400" dirty="0" smtClean="0">
                <a:solidFill>
                  <a:schemeClr val="bg1"/>
                </a:solidFill>
              </a:rPr>
              <a:t>– think about setting some family rules that you agree together. Ask your children to help you set them.</a:t>
            </a:r>
          </a:p>
          <a:p>
            <a:pPr marL="457200" indent="-457200" algn="l">
              <a:buFont typeface="+mj-lt"/>
              <a:buAutoNum type="arabicPeriod"/>
            </a:pPr>
            <a:r>
              <a:rPr lang="en-GB" sz="2800" b="1" dirty="0" smtClean="0">
                <a:solidFill>
                  <a:srgbClr val="FFC000"/>
                </a:solidFill>
              </a:rPr>
              <a:t>Be informed </a:t>
            </a:r>
            <a:r>
              <a:rPr lang="en-GB" sz="2400" dirty="0" smtClean="0">
                <a:solidFill>
                  <a:schemeClr val="bg1"/>
                </a:solidFill>
              </a:rPr>
              <a:t>– most devices offer parental controls so you can control the type of content your child has access to. </a:t>
            </a:r>
          </a:p>
          <a:p>
            <a:pPr marL="457200" indent="-457200" algn="l">
              <a:buFont typeface="+mj-lt"/>
              <a:buAutoNum type="arabicPeriod"/>
            </a:pPr>
            <a:r>
              <a:rPr lang="en-GB" sz="2800" b="1" dirty="0" smtClean="0">
                <a:solidFill>
                  <a:srgbClr val="FFC000"/>
                </a:solidFill>
              </a:rPr>
              <a:t>Monitor</a:t>
            </a:r>
            <a:r>
              <a:rPr lang="en-GB" sz="2400" dirty="0" smtClean="0">
                <a:solidFill>
                  <a:schemeClr val="bg1"/>
                </a:solidFill>
              </a:rPr>
              <a:t> – Be a nosey parent. Apple and Android both have screen time apps to allow you to monitor use.</a:t>
            </a:r>
          </a:p>
          <a:p>
            <a:pPr marL="457200" indent="-457200" algn="l">
              <a:buFont typeface="+mj-lt"/>
              <a:buAutoNum type="arabicPeriod"/>
            </a:pPr>
            <a:r>
              <a:rPr lang="en-GB" sz="2800" b="1" dirty="0" smtClean="0">
                <a:solidFill>
                  <a:srgbClr val="FFC000"/>
                </a:solidFill>
              </a:rPr>
              <a:t>Establish good habits </a:t>
            </a:r>
            <a:r>
              <a:rPr lang="en-GB" sz="2400" dirty="0" smtClean="0">
                <a:solidFill>
                  <a:schemeClr val="bg1"/>
                </a:solidFill>
              </a:rPr>
              <a:t>– encourage a healthy relationship with technology. Avoid use at meal times and the hour before bed.</a:t>
            </a:r>
          </a:p>
          <a:p>
            <a:pPr algn="l"/>
            <a:endParaRPr lang="en-GB" sz="2400" dirty="0">
              <a:solidFill>
                <a:schemeClr val="bg1"/>
              </a:solidFill>
            </a:endParaRPr>
          </a:p>
        </p:txBody>
      </p:sp>
      <p:sp>
        <p:nvSpPr>
          <p:cNvPr id="8" name="Rectangle 7"/>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59923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pic>
        <p:nvPicPr>
          <p:cNvPr id="3" name="Picture 2"/>
          <p:cNvPicPr>
            <a:picLocks noChangeAspect="1"/>
          </p:cNvPicPr>
          <p:nvPr/>
        </p:nvPicPr>
        <p:blipFill>
          <a:blip r:embed="rId2"/>
          <a:stretch>
            <a:fillRect/>
          </a:stretch>
        </p:blipFill>
        <p:spPr>
          <a:xfrm>
            <a:off x="-8057" y="3641934"/>
            <a:ext cx="9212395" cy="3250544"/>
          </a:xfrm>
          <a:prstGeom prst="rect">
            <a:avLst/>
          </a:prstGeom>
        </p:spPr>
      </p:pic>
      <p:pic>
        <p:nvPicPr>
          <p:cNvPr id="4" name="Picture 3"/>
          <p:cNvPicPr>
            <a:picLocks noChangeAspect="1"/>
          </p:cNvPicPr>
          <p:nvPr/>
        </p:nvPicPr>
        <p:blipFill>
          <a:blip r:embed="rId3"/>
          <a:stretch>
            <a:fillRect/>
          </a:stretch>
        </p:blipFill>
        <p:spPr>
          <a:xfrm>
            <a:off x="-22332" y="-3091"/>
            <a:ext cx="9240943" cy="3645024"/>
          </a:xfrm>
          <a:prstGeom prst="rect">
            <a:avLst/>
          </a:prstGeom>
        </p:spPr>
      </p:pic>
    </p:spTree>
    <p:extLst>
      <p:ext uri="{BB962C8B-B14F-4D97-AF65-F5344CB8AC3E}">
        <p14:creationId xmlns:p14="http://schemas.microsoft.com/office/powerpoint/2010/main" val="1914604161"/>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2920" y="0"/>
            <a:ext cx="8229600" cy="1143000"/>
          </a:xfrm>
        </p:spPr>
        <p:txBody>
          <a:bodyPr/>
          <a:lstStyle/>
          <a:p>
            <a:r>
              <a:rPr lang="en-GB" dirty="0" smtClean="0">
                <a:solidFill>
                  <a:schemeClr val="bg1"/>
                </a:solidFill>
              </a:rPr>
              <a:t>Cyberbullying</a:t>
            </a:r>
            <a:endParaRPr lang="en-GB" dirty="0">
              <a:solidFill>
                <a:schemeClr val="bg1"/>
              </a:solidFill>
            </a:endParaRPr>
          </a:p>
        </p:txBody>
      </p:sp>
      <p:sp>
        <p:nvSpPr>
          <p:cNvPr id="5" name="Content Placeholder 4"/>
          <p:cNvSpPr>
            <a:spLocks noGrp="1"/>
          </p:cNvSpPr>
          <p:nvPr>
            <p:ph idx="1"/>
          </p:nvPr>
        </p:nvSpPr>
        <p:spPr>
          <a:xfrm>
            <a:off x="1" y="908720"/>
            <a:ext cx="9144000" cy="5217443"/>
          </a:xfrm>
        </p:spPr>
        <p:txBody>
          <a:bodyPr/>
          <a:lstStyle/>
          <a:p>
            <a:pPr marL="514350" indent="-514350">
              <a:buFont typeface="+mj-lt"/>
              <a:buAutoNum type="arabicPeriod"/>
            </a:pPr>
            <a:r>
              <a:rPr lang="en-GB" b="1" dirty="0" smtClean="0">
                <a:solidFill>
                  <a:srgbClr val="FFC000"/>
                </a:solidFill>
              </a:rPr>
              <a:t>Discuss cyberbullying </a:t>
            </a:r>
            <a:r>
              <a:rPr lang="en-GB" dirty="0" smtClean="0">
                <a:solidFill>
                  <a:schemeClr val="bg1"/>
                </a:solidFill>
              </a:rPr>
              <a:t>– do not be a bully and do not be a victim. Encourage open discussion if things make them unhappy or uncomfortable.</a:t>
            </a:r>
          </a:p>
          <a:p>
            <a:pPr marL="514350" indent="-514350">
              <a:buFont typeface="+mj-lt"/>
              <a:buAutoNum type="arabicPeriod"/>
            </a:pPr>
            <a:r>
              <a:rPr lang="en-GB" b="1" dirty="0" smtClean="0">
                <a:solidFill>
                  <a:srgbClr val="FFC000"/>
                </a:solidFill>
              </a:rPr>
              <a:t>Save evidence </a:t>
            </a:r>
            <a:r>
              <a:rPr lang="en-GB" dirty="0" smtClean="0">
                <a:solidFill>
                  <a:schemeClr val="bg1"/>
                </a:solidFill>
              </a:rPr>
              <a:t>– if you are worried about cyberbullying save the evidence. Screen shots and saving messages.</a:t>
            </a:r>
          </a:p>
          <a:p>
            <a:pPr marL="514350" indent="-514350">
              <a:buFont typeface="+mj-lt"/>
              <a:buAutoNum type="arabicPeriod"/>
            </a:pPr>
            <a:r>
              <a:rPr lang="en-GB" b="1" dirty="0" smtClean="0">
                <a:solidFill>
                  <a:srgbClr val="FFC000"/>
                </a:solidFill>
              </a:rPr>
              <a:t>Report it </a:t>
            </a:r>
            <a:r>
              <a:rPr lang="en-GB" dirty="0" smtClean="0">
                <a:solidFill>
                  <a:schemeClr val="bg1"/>
                </a:solidFill>
              </a:rPr>
              <a:t>– report to site administrators, school and if severe contact the local police or children’s services.</a:t>
            </a:r>
          </a:p>
          <a:p>
            <a:pPr marL="514350" indent="-514350">
              <a:buFont typeface="+mj-lt"/>
              <a:buAutoNum type="arabicPeriod"/>
            </a:pPr>
            <a:r>
              <a:rPr lang="en-GB" b="1" dirty="0" smtClean="0">
                <a:solidFill>
                  <a:srgbClr val="FFC000"/>
                </a:solidFill>
              </a:rPr>
              <a:t>Do not reply </a:t>
            </a:r>
            <a:r>
              <a:rPr lang="en-GB" dirty="0" smtClean="0">
                <a:solidFill>
                  <a:schemeClr val="bg1"/>
                </a:solidFill>
              </a:rPr>
              <a:t>– never engage and reply to cyberbullies. </a:t>
            </a:r>
            <a:endParaRPr lang="en-GB" dirty="0">
              <a:solidFill>
                <a:schemeClr val="bg1"/>
              </a:solidFill>
            </a:endParaRPr>
          </a:p>
        </p:txBody>
      </p:sp>
      <p:sp>
        <p:nvSpPr>
          <p:cNvPr id="3" name="Rectangle 2"/>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85464670"/>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pic>
        <p:nvPicPr>
          <p:cNvPr id="3" name="Picture 2"/>
          <p:cNvPicPr>
            <a:picLocks noChangeAspect="1"/>
          </p:cNvPicPr>
          <p:nvPr/>
        </p:nvPicPr>
        <p:blipFill>
          <a:blip r:embed="rId2"/>
          <a:stretch>
            <a:fillRect/>
          </a:stretch>
        </p:blipFill>
        <p:spPr>
          <a:xfrm>
            <a:off x="-1" y="0"/>
            <a:ext cx="9216785" cy="3212976"/>
          </a:xfrm>
          <a:prstGeom prst="rect">
            <a:avLst/>
          </a:prstGeom>
        </p:spPr>
      </p:pic>
      <p:sp>
        <p:nvSpPr>
          <p:cNvPr id="5" name="Title 1"/>
          <p:cNvSpPr txBox="1">
            <a:spLocks/>
          </p:cNvSpPr>
          <p:nvPr/>
        </p:nvSpPr>
        <p:spPr bwMode="auto">
          <a:xfrm>
            <a:off x="493591" y="3717032"/>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chemeClr val="tx2"/>
                </a:solidFill>
                <a:latin typeface="Helvetica"/>
                <a:ea typeface="ＭＳ Ｐゴシック" charset="0"/>
                <a:cs typeface="Helvetica"/>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sz="3500" smtClean="0">
                <a:solidFill>
                  <a:srgbClr val="66CCFF"/>
                </a:solidFill>
                <a:latin typeface="Helvetica Neue"/>
                <a:cs typeface="Helvetica Neue"/>
              </a:rPr>
              <a:t>1 in 4 </a:t>
            </a:r>
            <a:r>
              <a:rPr lang="en-US" sz="3500" smtClean="0">
                <a:solidFill>
                  <a:schemeClr val="bg1"/>
                </a:solidFill>
                <a:latin typeface="Helvetica Neue"/>
                <a:cs typeface="Helvetica Neue"/>
              </a:rPr>
              <a:t>children aged 11 to 16 experienced something upsetting on their social networking profile</a:t>
            </a:r>
            <a:endParaRPr lang="en-US" sz="3500" dirty="0">
              <a:solidFill>
                <a:schemeClr val="bg1"/>
              </a:solidFill>
              <a:latin typeface="Helvetica Neue"/>
              <a:cs typeface="Helvetica Neue"/>
            </a:endParaRPr>
          </a:p>
        </p:txBody>
      </p:sp>
      <p:sp>
        <p:nvSpPr>
          <p:cNvPr id="6" name="Rectangle 5"/>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78977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r1.png"/>
          <p:cNvPicPr>
            <a:picLocks noChangeAspect="1"/>
          </p:cNvPicPr>
          <p:nvPr/>
        </p:nvPicPr>
        <p:blipFill>
          <a:blip r:embed="rId2">
            <a:extLst>
              <a:ext uri="{28A0092B-C50C-407E-A947-70E740481C1C}">
                <a14:useLocalDpi xmlns:a14="http://schemas.microsoft.com/office/drawing/2010/main"/>
              </a:ext>
            </a:extLst>
          </a:blip>
          <a:stretch>
            <a:fillRect/>
          </a:stretch>
        </p:blipFill>
        <p:spPr>
          <a:xfrm rot="5400000">
            <a:off x="3974846" y="-1015238"/>
            <a:ext cx="890016" cy="6156452"/>
          </a:xfrm>
          <a:prstGeom prst="rect">
            <a:avLst/>
          </a:prstGeom>
        </p:spPr>
      </p:pic>
      <p:pic>
        <p:nvPicPr>
          <p:cNvPr id="5" name="Picture 4" descr="Bar2.png"/>
          <p:cNvPicPr>
            <a:picLocks noChangeAspect="1"/>
          </p:cNvPicPr>
          <p:nvPr/>
        </p:nvPicPr>
        <p:blipFill>
          <a:blip r:embed="rId3">
            <a:extLst>
              <a:ext uri="{28A0092B-C50C-407E-A947-70E740481C1C}">
                <a14:useLocalDpi xmlns:a14="http://schemas.microsoft.com/office/drawing/2010/main"/>
              </a:ext>
            </a:extLst>
          </a:blip>
          <a:stretch>
            <a:fillRect/>
          </a:stretch>
        </p:blipFill>
        <p:spPr>
          <a:xfrm rot="5400000">
            <a:off x="4199636" y="-597408"/>
            <a:ext cx="867156" cy="6725412"/>
          </a:xfrm>
          <a:prstGeom prst="rect">
            <a:avLst/>
          </a:prstGeom>
        </p:spPr>
      </p:pic>
      <p:pic>
        <p:nvPicPr>
          <p:cNvPr id="6" name="Picture 5" descr="Bar3.png"/>
          <p:cNvPicPr>
            <a:picLocks noChangeAspect="1"/>
          </p:cNvPicPr>
          <p:nvPr/>
        </p:nvPicPr>
        <p:blipFill>
          <a:blip r:embed="rId4">
            <a:extLst>
              <a:ext uri="{28A0092B-C50C-407E-A947-70E740481C1C}">
                <a14:useLocalDpi xmlns:a14="http://schemas.microsoft.com/office/drawing/2010/main"/>
              </a:ext>
            </a:extLst>
          </a:blip>
          <a:stretch>
            <a:fillRect/>
          </a:stretch>
        </p:blipFill>
        <p:spPr>
          <a:xfrm rot="5400000">
            <a:off x="1239520" y="3269999"/>
            <a:ext cx="853439" cy="386080"/>
          </a:xfrm>
          <a:prstGeom prst="rect">
            <a:avLst/>
          </a:prstGeom>
        </p:spPr>
      </p:pic>
      <p:pic>
        <p:nvPicPr>
          <p:cNvPr id="7" name="Picture 6" descr="Bar4.pn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5400000">
            <a:off x="1515872" y="3678428"/>
            <a:ext cx="818896" cy="924560"/>
          </a:xfrm>
          <a:prstGeom prst="rect">
            <a:avLst/>
          </a:prstGeom>
        </p:spPr>
      </p:pic>
      <p:pic>
        <p:nvPicPr>
          <p:cNvPr id="8" name="Picture 7" descr="Bar5.png"/>
          <p:cNvPicPr>
            <a:picLocks noChangeAspect="1"/>
          </p:cNvPicPr>
          <p:nvPr/>
        </p:nvPicPr>
        <p:blipFill>
          <a:blip r:embed="rId6">
            <a:extLst>
              <a:ext uri="{28A0092B-C50C-407E-A947-70E740481C1C}">
                <a14:useLocalDpi xmlns:a14="http://schemas.microsoft.com/office/drawing/2010/main"/>
              </a:ext>
            </a:extLst>
          </a:blip>
          <a:stretch>
            <a:fillRect/>
          </a:stretch>
        </p:blipFill>
        <p:spPr>
          <a:xfrm rot="5400000">
            <a:off x="5639816" y="-81788"/>
            <a:ext cx="851916" cy="9814052"/>
          </a:xfrm>
          <a:prstGeom prst="rect">
            <a:avLst/>
          </a:prstGeom>
        </p:spPr>
      </p:pic>
      <p:sp>
        <p:nvSpPr>
          <p:cNvPr id="10" name="TextBox 9"/>
          <p:cNvSpPr txBox="1"/>
          <p:nvPr/>
        </p:nvSpPr>
        <p:spPr>
          <a:xfrm>
            <a:off x="1602105" y="1865937"/>
            <a:ext cx="5235575" cy="369332"/>
          </a:xfrm>
          <a:prstGeom prst="rect">
            <a:avLst/>
          </a:prstGeom>
          <a:noFill/>
        </p:spPr>
        <p:txBody>
          <a:bodyPr wrap="square" rtlCol="0">
            <a:spAutoFit/>
          </a:bodyPr>
          <a:lstStyle/>
          <a:p>
            <a:pPr defTabSz="457200" fontAlgn="base">
              <a:spcBef>
                <a:spcPct val="0"/>
              </a:spcBef>
              <a:spcAft>
                <a:spcPct val="0"/>
              </a:spcAft>
            </a:pPr>
            <a:r>
              <a:rPr lang="en-US" dirty="0" smtClean="0">
                <a:solidFill>
                  <a:srgbClr val="FFFFFF"/>
                </a:solidFill>
                <a:latin typeface="Helvetica Neue"/>
                <a:ea typeface="ＭＳ Ｐゴシック" charset="0"/>
                <a:cs typeface="Helvetica Neue"/>
              </a:rPr>
              <a:t>A photo that clearly shows their face</a:t>
            </a:r>
            <a:endParaRPr lang="en-US" dirty="0">
              <a:solidFill>
                <a:srgbClr val="FFFFFF"/>
              </a:solidFill>
              <a:latin typeface="Helvetica Neue"/>
              <a:ea typeface="ＭＳ Ｐゴシック" charset="0"/>
              <a:cs typeface="Helvetica Neue"/>
            </a:endParaRPr>
          </a:p>
        </p:txBody>
      </p:sp>
      <p:sp>
        <p:nvSpPr>
          <p:cNvPr id="11" name="TextBox 10"/>
          <p:cNvSpPr txBox="1"/>
          <p:nvPr/>
        </p:nvSpPr>
        <p:spPr>
          <a:xfrm>
            <a:off x="1622425" y="2558865"/>
            <a:ext cx="5235575" cy="369332"/>
          </a:xfrm>
          <a:prstGeom prst="rect">
            <a:avLst/>
          </a:prstGeom>
          <a:noFill/>
        </p:spPr>
        <p:txBody>
          <a:bodyPr wrap="square" rtlCol="0">
            <a:spAutoFit/>
          </a:bodyPr>
          <a:lstStyle/>
          <a:p>
            <a:pPr defTabSz="457200" fontAlgn="base">
              <a:spcBef>
                <a:spcPct val="0"/>
              </a:spcBef>
              <a:spcAft>
                <a:spcPct val="0"/>
              </a:spcAft>
            </a:pPr>
            <a:r>
              <a:rPr lang="en-US" dirty="0" smtClean="0">
                <a:solidFill>
                  <a:srgbClr val="FFFFFF"/>
                </a:solidFill>
                <a:latin typeface="Helvetica Neue"/>
                <a:ea typeface="ＭＳ Ｐゴシック" charset="0"/>
                <a:cs typeface="Helvetica Neue"/>
              </a:rPr>
              <a:t>Their last name</a:t>
            </a:r>
            <a:endParaRPr lang="en-US" dirty="0">
              <a:solidFill>
                <a:srgbClr val="FFFFFF"/>
              </a:solidFill>
              <a:latin typeface="Helvetica Neue"/>
              <a:ea typeface="ＭＳ Ｐゴシック" charset="0"/>
              <a:cs typeface="Helvetica Neue"/>
            </a:endParaRPr>
          </a:p>
        </p:txBody>
      </p:sp>
      <p:sp>
        <p:nvSpPr>
          <p:cNvPr id="12" name="TextBox 11"/>
          <p:cNvSpPr txBox="1"/>
          <p:nvPr/>
        </p:nvSpPr>
        <p:spPr>
          <a:xfrm>
            <a:off x="1622425" y="3276653"/>
            <a:ext cx="5235575" cy="369332"/>
          </a:xfrm>
          <a:prstGeom prst="rect">
            <a:avLst/>
          </a:prstGeom>
          <a:noFill/>
        </p:spPr>
        <p:txBody>
          <a:bodyPr wrap="square" rtlCol="0">
            <a:spAutoFit/>
          </a:bodyPr>
          <a:lstStyle/>
          <a:p>
            <a:pPr defTabSz="457200" fontAlgn="base">
              <a:spcBef>
                <a:spcPct val="0"/>
              </a:spcBef>
              <a:spcAft>
                <a:spcPct val="0"/>
              </a:spcAft>
            </a:pPr>
            <a:r>
              <a:rPr lang="en-US" dirty="0" smtClean="0">
                <a:solidFill>
                  <a:srgbClr val="FFFFFF"/>
                </a:solidFill>
                <a:latin typeface="Helvetica Neue"/>
                <a:ea typeface="ＭＳ Ｐゴシック" charset="0"/>
                <a:cs typeface="Helvetica Neue"/>
              </a:rPr>
              <a:t>Their home address</a:t>
            </a:r>
            <a:endParaRPr lang="en-US" dirty="0">
              <a:solidFill>
                <a:srgbClr val="FFFFFF"/>
              </a:solidFill>
              <a:latin typeface="Helvetica Neue"/>
              <a:ea typeface="ＭＳ Ｐゴシック" charset="0"/>
              <a:cs typeface="Helvetica Neue"/>
            </a:endParaRPr>
          </a:p>
        </p:txBody>
      </p:sp>
      <p:sp>
        <p:nvSpPr>
          <p:cNvPr id="13" name="TextBox 12"/>
          <p:cNvSpPr txBox="1"/>
          <p:nvPr/>
        </p:nvSpPr>
        <p:spPr>
          <a:xfrm>
            <a:off x="1652905" y="3938508"/>
            <a:ext cx="5235575" cy="369332"/>
          </a:xfrm>
          <a:prstGeom prst="rect">
            <a:avLst/>
          </a:prstGeom>
          <a:noFill/>
        </p:spPr>
        <p:txBody>
          <a:bodyPr wrap="square" rtlCol="0">
            <a:spAutoFit/>
          </a:bodyPr>
          <a:lstStyle/>
          <a:p>
            <a:pPr defTabSz="457200" fontAlgn="base">
              <a:spcBef>
                <a:spcPct val="0"/>
              </a:spcBef>
              <a:spcAft>
                <a:spcPct val="0"/>
              </a:spcAft>
            </a:pPr>
            <a:r>
              <a:rPr lang="en-US" dirty="0" smtClean="0">
                <a:solidFill>
                  <a:srgbClr val="FFFFFF"/>
                </a:solidFill>
                <a:latin typeface="Helvetica Neue"/>
                <a:ea typeface="ＭＳ Ｐゴシック" charset="0"/>
                <a:cs typeface="Helvetica Neue"/>
              </a:rPr>
              <a:t>Their phone number</a:t>
            </a:r>
            <a:endParaRPr lang="en-US" dirty="0">
              <a:solidFill>
                <a:srgbClr val="FFFFFF"/>
              </a:solidFill>
              <a:latin typeface="Helvetica Neue"/>
              <a:ea typeface="ＭＳ Ｐゴシック" charset="0"/>
              <a:cs typeface="Helvetica Neue"/>
            </a:endParaRPr>
          </a:p>
        </p:txBody>
      </p:sp>
      <p:sp>
        <p:nvSpPr>
          <p:cNvPr id="14" name="TextBox 13"/>
          <p:cNvSpPr txBox="1"/>
          <p:nvPr/>
        </p:nvSpPr>
        <p:spPr>
          <a:xfrm>
            <a:off x="1652905" y="4619297"/>
            <a:ext cx="5235575" cy="369332"/>
          </a:xfrm>
          <a:prstGeom prst="rect">
            <a:avLst/>
          </a:prstGeom>
          <a:noFill/>
        </p:spPr>
        <p:txBody>
          <a:bodyPr wrap="square" rtlCol="0">
            <a:spAutoFit/>
          </a:bodyPr>
          <a:lstStyle/>
          <a:p>
            <a:pPr defTabSz="457200" fontAlgn="base">
              <a:spcBef>
                <a:spcPct val="0"/>
              </a:spcBef>
              <a:spcAft>
                <a:spcPct val="0"/>
              </a:spcAft>
            </a:pPr>
            <a:r>
              <a:rPr lang="en-US" dirty="0" smtClean="0">
                <a:solidFill>
                  <a:srgbClr val="FFFFFF"/>
                </a:solidFill>
                <a:latin typeface="Helvetica Neue"/>
                <a:ea typeface="ＭＳ Ｐゴシック" charset="0"/>
                <a:cs typeface="Helvetica Neue"/>
              </a:rPr>
              <a:t>Their school</a:t>
            </a:r>
            <a:endParaRPr lang="en-US" dirty="0">
              <a:solidFill>
                <a:srgbClr val="FFFFFF"/>
              </a:solidFill>
              <a:latin typeface="Helvetica Neue"/>
              <a:ea typeface="ＭＳ Ｐゴシック" charset="0"/>
              <a:cs typeface="Helvetica Neue"/>
            </a:endParaRPr>
          </a:p>
        </p:txBody>
      </p:sp>
      <p:sp>
        <p:nvSpPr>
          <p:cNvPr id="15" name="TextBox 14"/>
          <p:cNvSpPr txBox="1"/>
          <p:nvPr/>
        </p:nvSpPr>
        <p:spPr>
          <a:xfrm>
            <a:off x="7528560" y="1790203"/>
            <a:ext cx="1229288" cy="477054"/>
          </a:xfrm>
          <a:prstGeom prst="rect">
            <a:avLst/>
          </a:prstGeom>
          <a:noFill/>
        </p:spPr>
        <p:txBody>
          <a:bodyPr wrap="square" rtlCol="0">
            <a:spAutoFit/>
          </a:bodyPr>
          <a:lstStyle/>
          <a:p>
            <a:pPr defTabSz="457200" fontAlgn="base">
              <a:spcBef>
                <a:spcPct val="0"/>
              </a:spcBef>
              <a:spcAft>
                <a:spcPct val="0"/>
              </a:spcAft>
            </a:pPr>
            <a:r>
              <a:rPr lang="en-US" sz="2500" dirty="0" smtClean="0">
                <a:solidFill>
                  <a:srgbClr val="FFFFFF"/>
                </a:solidFill>
                <a:latin typeface="Helvetica Neue"/>
                <a:ea typeface="ＭＳ Ｐゴシック" charset="0"/>
                <a:cs typeface="Helvetica Neue"/>
              </a:rPr>
              <a:t>76%</a:t>
            </a:r>
            <a:endParaRPr lang="en-US" sz="2500" dirty="0">
              <a:solidFill>
                <a:srgbClr val="FFFFFF"/>
              </a:solidFill>
              <a:latin typeface="Helvetica Neue"/>
              <a:ea typeface="ＭＳ Ｐゴシック" charset="0"/>
              <a:cs typeface="Helvetica Neue"/>
            </a:endParaRPr>
          </a:p>
        </p:txBody>
      </p:sp>
      <p:sp>
        <p:nvSpPr>
          <p:cNvPr id="16" name="TextBox 15"/>
          <p:cNvSpPr txBox="1"/>
          <p:nvPr/>
        </p:nvSpPr>
        <p:spPr>
          <a:xfrm>
            <a:off x="8036560" y="2510042"/>
            <a:ext cx="1229288" cy="477054"/>
          </a:xfrm>
          <a:prstGeom prst="rect">
            <a:avLst/>
          </a:prstGeom>
          <a:noFill/>
        </p:spPr>
        <p:txBody>
          <a:bodyPr wrap="square" rtlCol="0">
            <a:spAutoFit/>
          </a:bodyPr>
          <a:lstStyle/>
          <a:p>
            <a:pPr defTabSz="457200" fontAlgn="base">
              <a:spcBef>
                <a:spcPct val="0"/>
              </a:spcBef>
              <a:spcAft>
                <a:spcPct val="0"/>
              </a:spcAft>
            </a:pPr>
            <a:r>
              <a:rPr lang="en-US" sz="2500" dirty="0" smtClean="0">
                <a:solidFill>
                  <a:srgbClr val="FFFFFF"/>
                </a:solidFill>
                <a:latin typeface="Helvetica Neue"/>
                <a:ea typeface="ＭＳ Ｐゴシック" charset="0"/>
                <a:cs typeface="Helvetica Neue"/>
              </a:rPr>
              <a:t>83%</a:t>
            </a:r>
            <a:endParaRPr lang="en-US" sz="2500" dirty="0">
              <a:solidFill>
                <a:srgbClr val="FFFFFF"/>
              </a:solidFill>
              <a:latin typeface="Helvetica Neue"/>
              <a:ea typeface="ＭＳ Ｐゴシック" charset="0"/>
              <a:cs typeface="Helvetica Neue"/>
            </a:endParaRPr>
          </a:p>
        </p:txBody>
      </p:sp>
      <p:sp>
        <p:nvSpPr>
          <p:cNvPr id="17" name="TextBox 16"/>
          <p:cNvSpPr txBox="1"/>
          <p:nvPr/>
        </p:nvSpPr>
        <p:spPr>
          <a:xfrm>
            <a:off x="635544" y="3214169"/>
            <a:ext cx="1229288" cy="477054"/>
          </a:xfrm>
          <a:prstGeom prst="rect">
            <a:avLst/>
          </a:prstGeom>
          <a:noFill/>
        </p:spPr>
        <p:txBody>
          <a:bodyPr wrap="square" rtlCol="0">
            <a:spAutoFit/>
          </a:bodyPr>
          <a:lstStyle/>
          <a:p>
            <a:pPr defTabSz="457200" fontAlgn="base">
              <a:spcBef>
                <a:spcPct val="0"/>
              </a:spcBef>
              <a:spcAft>
                <a:spcPct val="0"/>
              </a:spcAft>
            </a:pPr>
            <a:r>
              <a:rPr lang="en-US" sz="2500" dirty="0">
                <a:solidFill>
                  <a:srgbClr val="FFFFFF"/>
                </a:solidFill>
                <a:latin typeface="Helvetica Neue"/>
                <a:ea typeface="ＭＳ Ｐゴシック" charset="0"/>
                <a:cs typeface="Helvetica Neue"/>
              </a:rPr>
              <a:t>3</a:t>
            </a:r>
            <a:r>
              <a:rPr lang="en-US" sz="2500" dirty="0" smtClean="0">
                <a:solidFill>
                  <a:srgbClr val="FFFFFF"/>
                </a:solidFill>
                <a:latin typeface="Helvetica Neue"/>
                <a:ea typeface="ＭＳ Ｐゴシック" charset="0"/>
                <a:cs typeface="Helvetica Neue"/>
              </a:rPr>
              <a:t>%</a:t>
            </a:r>
            <a:endParaRPr lang="en-US" sz="2500" dirty="0">
              <a:solidFill>
                <a:srgbClr val="FFFFFF"/>
              </a:solidFill>
              <a:latin typeface="Helvetica Neue"/>
              <a:ea typeface="ＭＳ Ｐゴシック" charset="0"/>
              <a:cs typeface="Helvetica Neue"/>
            </a:endParaRPr>
          </a:p>
        </p:txBody>
      </p:sp>
      <p:sp>
        <p:nvSpPr>
          <p:cNvPr id="18" name="TextBox 17"/>
          <p:cNvSpPr txBox="1"/>
          <p:nvPr/>
        </p:nvSpPr>
        <p:spPr>
          <a:xfrm>
            <a:off x="544104" y="3891746"/>
            <a:ext cx="1229288" cy="477054"/>
          </a:xfrm>
          <a:prstGeom prst="rect">
            <a:avLst/>
          </a:prstGeom>
          <a:noFill/>
        </p:spPr>
        <p:txBody>
          <a:bodyPr wrap="square" rtlCol="0">
            <a:spAutoFit/>
          </a:bodyPr>
          <a:lstStyle/>
          <a:p>
            <a:pPr defTabSz="457200" fontAlgn="base">
              <a:spcBef>
                <a:spcPct val="0"/>
              </a:spcBef>
              <a:spcAft>
                <a:spcPct val="0"/>
              </a:spcAft>
            </a:pPr>
            <a:r>
              <a:rPr lang="en-US" sz="2500" dirty="0" smtClean="0">
                <a:solidFill>
                  <a:srgbClr val="FFFFFF"/>
                </a:solidFill>
                <a:latin typeface="Helvetica Neue"/>
                <a:ea typeface="ＭＳ Ｐゴシック" charset="0"/>
                <a:cs typeface="Helvetica Neue"/>
              </a:rPr>
              <a:t>11%</a:t>
            </a:r>
            <a:endParaRPr lang="en-US" sz="2500" dirty="0">
              <a:solidFill>
                <a:srgbClr val="FFFFFF"/>
              </a:solidFill>
              <a:latin typeface="Helvetica Neue"/>
              <a:ea typeface="ＭＳ Ｐゴシック" charset="0"/>
              <a:cs typeface="Helvetica Neue"/>
            </a:endParaRPr>
          </a:p>
        </p:txBody>
      </p:sp>
      <p:sp>
        <p:nvSpPr>
          <p:cNvPr id="19" name="TextBox 18"/>
          <p:cNvSpPr txBox="1"/>
          <p:nvPr/>
        </p:nvSpPr>
        <p:spPr>
          <a:xfrm>
            <a:off x="564352" y="4570074"/>
            <a:ext cx="1229288" cy="477054"/>
          </a:xfrm>
          <a:prstGeom prst="rect">
            <a:avLst/>
          </a:prstGeom>
          <a:noFill/>
        </p:spPr>
        <p:txBody>
          <a:bodyPr wrap="square" rtlCol="0">
            <a:spAutoFit/>
          </a:bodyPr>
          <a:lstStyle/>
          <a:p>
            <a:pPr defTabSz="457200" fontAlgn="base">
              <a:spcBef>
                <a:spcPct val="0"/>
              </a:spcBef>
              <a:spcAft>
                <a:spcPct val="0"/>
              </a:spcAft>
            </a:pPr>
            <a:r>
              <a:rPr lang="en-US" sz="2500" dirty="0" smtClean="0">
                <a:solidFill>
                  <a:srgbClr val="FFFFFF"/>
                </a:solidFill>
                <a:latin typeface="Helvetica Neue"/>
                <a:ea typeface="ＭＳ Ｐゴシック" charset="0"/>
                <a:cs typeface="Helvetica Neue"/>
              </a:rPr>
              <a:t>58%</a:t>
            </a:r>
            <a:endParaRPr lang="en-US" sz="2500" dirty="0">
              <a:solidFill>
                <a:srgbClr val="FFFFFF"/>
              </a:solidFill>
              <a:latin typeface="Helvetica Neue"/>
              <a:ea typeface="ＭＳ Ｐゴシック" charset="0"/>
              <a:cs typeface="Helvetica Neue"/>
            </a:endParaRPr>
          </a:p>
        </p:txBody>
      </p:sp>
      <p:sp>
        <p:nvSpPr>
          <p:cNvPr id="20" name="TextBox 19"/>
          <p:cNvSpPr txBox="1"/>
          <p:nvPr/>
        </p:nvSpPr>
        <p:spPr>
          <a:xfrm>
            <a:off x="362933" y="332564"/>
            <a:ext cx="8537227" cy="523220"/>
          </a:xfrm>
          <a:prstGeom prst="rect">
            <a:avLst/>
          </a:prstGeom>
          <a:noFill/>
        </p:spPr>
        <p:txBody>
          <a:bodyPr wrap="square" rtlCol="0">
            <a:spAutoFit/>
          </a:bodyPr>
          <a:lstStyle/>
          <a:p>
            <a:pPr defTabSz="457200" fontAlgn="base">
              <a:spcBef>
                <a:spcPct val="0"/>
              </a:spcBef>
              <a:spcAft>
                <a:spcPct val="0"/>
              </a:spcAft>
            </a:pPr>
            <a:r>
              <a:rPr lang="en-US" sz="2800" dirty="0" smtClean="0">
                <a:solidFill>
                  <a:prstClr val="white"/>
                </a:solidFill>
                <a:latin typeface="Helvetica Neue"/>
                <a:ea typeface="ＭＳ Ｐゴシック" charset="0"/>
                <a:cs typeface="Helvetica Neue"/>
              </a:rPr>
              <a:t>Personal information provided on social media</a:t>
            </a:r>
            <a:endParaRPr lang="en-US" sz="2800" dirty="0">
              <a:solidFill>
                <a:prstClr val="white"/>
              </a:solidFill>
              <a:latin typeface="Helvetica Neue"/>
              <a:ea typeface="ＭＳ Ｐゴシック" charset="0"/>
              <a:cs typeface="Helvetica Neue"/>
            </a:endParaRPr>
          </a:p>
        </p:txBody>
      </p:sp>
      <p:sp>
        <p:nvSpPr>
          <p:cNvPr id="22" name="Rectangle 21"/>
          <p:cNvSpPr/>
          <p:nvPr/>
        </p:nvSpPr>
        <p:spPr>
          <a:xfrm>
            <a:off x="81280" y="6531790"/>
            <a:ext cx="5953760" cy="246221"/>
          </a:xfrm>
          <a:prstGeom prst="rect">
            <a:avLst/>
          </a:prstGeom>
        </p:spPr>
        <p:txBody>
          <a:bodyPr wrap="square">
            <a:spAutoFit/>
          </a:bodyPr>
          <a:lstStyle/>
          <a:p>
            <a:pPr defTabSz="457200" fontAlgn="base">
              <a:spcBef>
                <a:spcPct val="0"/>
              </a:spcBef>
              <a:spcAft>
                <a:spcPct val="0"/>
              </a:spcAft>
            </a:pPr>
            <a:r>
              <a:rPr lang="en-US" sz="1000" dirty="0">
                <a:solidFill>
                  <a:prstClr val="white"/>
                </a:solidFill>
                <a:latin typeface="Helvetica"/>
                <a:ea typeface="ＭＳ Ｐゴシック" charset="0"/>
                <a:cs typeface="Helvetica"/>
              </a:rPr>
              <a:t>London School of Economics and Political </a:t>
            </a:r>
            <a:r>
              <a:rPr lang="en-US" sz="1000" dirty="0" smtClean="0">
                <a:solidFill>
                  <a:prstClr val="white"/>
                </a:solidFill>
                <a:latin typeface="Helvetica"/>
                <a:ea typeface="ＭＳ Ｐゴシック" charset="0"/>
                <a:cs typeface="Helvetica"/>
              </a:rPr>
              <a:t>Science, 2014</a:t>
            </a:r>
            <a:endParaRPr lang="en-US" sz="1000" dirty="0">
              <a:solidFill>
                <a:prstClr val="white"/>
              </a:solidFill>
              <a:latin typeface="Helvetica"/>
              <a:ea typeface="ＭＳ Ｐゴシック" charset="0"/>
              <a:cs typeface="Helvetica"/>
            </a:endParaRPr>
          </a:p>
        </p:txBody>
      </p:sp>
      <p:sp>
        <p:nvSpPr>
          <p:cNvPr id="21" name="Rectangle 20"/>
          <p:cNvSpPr/>
          <p:nvPr/>
        </p:nvSpPr>
        <p:spPr>
          <a:xfrm>
            <a:off x="7668344" y="6093296"/>
            <a:ext cx="1368152" cy="576064"/>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487178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2920" y="0"/>
            <a:ext cx="8229600" cy="1143000"/>
          </a:xfrm>
        </p:spPr>
        <p:txBody>
          <a:bodyPr/>
          <a:lstStyle/>
          <a:p>
            <a:r>
              <a:rPr lang="en-GB" dirty="0" smtClean="0">
                <a:solidFill>
                  <a:schemeClr val="bg1"/>
                </a:solidFill>
              </a:rPr>
              <a:t>Social Media</a:t>
            </a:r>
            <a:endParaRPr lang="en-GB" dirty="0">
              <a:solidFill>
                <a:schemeClr val="bg1"/>
              </a:solidFill>
            </a:endParaRPr>
          </a:p>
        </p:txBody>
      </p:sp>
      <p:sp>
        <p:nvSpPr>
          <p:cNvPr id="5" name="Content Placeholder 4"/>
          <p:cNvSpPr>
            <a:spLocks noGrp="1"/>
          </p:cNvSpPr>
          <p:nvPr>
            <p:ph idx="1"/>
          </p:nvPr>
        </p:nvSpPr>
        <p:spPr>
          <a:xfrm>
            <a:off x="1" y="908720"/>
            <a:ext cx="9144000" cy="5217443"/>
          </a:xfrm>
        </p:spPr>
        <p:txBody>
          <a:bodyPr/>
          <a:lstStyle/>
          <a:p>
            <a:pPr marL="514350" indent="-514350">
              <a:buFont typeface="+mj-lt"/>
              <a:buAutoNum type="arabicPeriod"/>
            </a:pPr>
            <a:r>
              <a:rPr lang="en-GB" b="1" dirty="0" smtClean="0">
                <a:solidFill>
                  <a:srgbClr val="FFC000"/>
                </a:solidFill>
              </a:rPr>
              <a:t>Content </a:t>
            </a:r>
            <a:r>
              <a:rPr lang="en-GB" dirty="0" smtClean="0">
                <a:solidFill>
                  <a:schemeClr val="bg1"/>
                </a:solidFill>
              </a:rPr>
              <a:t>– talk to children about not posting any pictures, videos or messages that could either embarrass them or get them into trouble.</a:t>
            </a:r>
          </a:p>
          <a:p>
            <a:pPr marL="514350" indent="-514350">
              <a:buFont typeface="+mj-lt"/>
              <a:buAutoNum type="arabicPeriod"/>
            </a:pPr>
            <a:r>
              <a:rPr lang="en-GB" b="1" dirty="0" smtClean="0">
                <a:solidFill>
                  <a:srgbClr val="FFC000"/>
                </a:solidFill>
              </a:rPr>
              <a:t>Contact </a:t>
            </a:r>
            <a:r>
              <a:rPr lang="en-GB" dirty="0" smtClean="0">
                <a:solidFill>
                  <a:schemeClr val="bg1"/>
                </a:solidFill>
              </a:rPr>
              <a:t>– talk to children about never posting any personal details (name, address, DOB, school) online. Keep their data safe.</a:t>
            </a:r>
          </a:p>
          <a:p>
            <a:pPr marL="514350" indent="-514350">
              <a:buFont typeface="+mj-lt"/>
              <a:buAutoNum type="arabicPeriod"/>
            </a:pPr>
            <a:r>
              <a:rPr lang="en-GB" b="1" dirty="0" smtClean="0">
                <a:solidFill>
                  <a:srgbClr val="FFC000"/>
                </a:solidFill>
              </a:rPr>
              <a:t>Monitor</a:t>
            </a:r>
            <a:r>
              <a:rPr lang="en-GB" dirty="0" smtClean="0">
                <a:solidFill>
                  <a:schemeClr val="bg1"/>
                </a:solidFill>
              </a:rPr>
              <a:t> – ensure you know what social media sites your children are using and what it is they are posting. </a:t>
            </a:r>
          </a:p>
        </p:txBody>
      </p:sp>
      <p:sp>
        <p:nvSpPr>
          <p:cNvPr id="3" name="Rectangle 2"/>
          <p:cNvSpPr/>
          <p:nvPr/>
        </p:nvSpPr>
        <p:spPr>
          <a:xfrm>
            <a:off x="7740352" y="6093296"/>
            <a:ext cx="1215579" cy="648072"/>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54471391"/>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3193" y="209395"/>
            <a:ext cx="1371719" cy="1365622"/>
          </a:xfrm>
          <a:prstGeom prst="rect">
            <a:avLst/>
          </a:prstGeom>
        </p:spPr>
      </p:pic>
      <p:sp>
        <p:nvSpPr>
          <p:cNvPr id="2" name="Title 1"/>
          <p:cNvSpPr>
            <a:spLocks noGrp="1"/>
          </p:cNvSpPr>
          <p:nvPr>
            <p:ph type="title"/>
          </p:nvPr>
        </p:nvSpPr>
        <p:spPr/>
        <p:txBody>
          <a:bodyPr/>
          <a:lstStyle/>
          <a:p>
            <a:r>
              <a:rPr lang="en-GB" dirty="0" err="1" smtClean="0">
                <a:solidFill>
                  <a:schemeClr val="bg1"/>
                </a:solidFill>
              </a:rPr>
              <a:t>Tik</a:t>
            </a:r>
            <a:r>
              <a:rPr lang="en-GB" dirty="0" smtClean="0">
                <a:solidFill>
                  <a:schemeClr val="bg1"/>
                </a:solidFill>
              </a:rPr>
              <a:t> </a:t>
            </a:r>
            <a:r>
              <a:rPr lang="en-GB" dirty="0" err="1" smtClean="0">
                <a:solidFill>
                  <a:schemeClr val="bg1"/>
                </a:solidFill>
              </a:rPr>
              <a:t>Tok</a:t>
            </a:r>
            <a:endParaRPr lang="en-GB" dirty="0">
              <a:solidFill>
                <a:schemeClr val="bg1"/>
              </a:solidFill>
            </a:endParaRPr>
          </a:p>
        </p:txBody>
      </p:sp>
      <p:sp>
        <p:nvSpPr>
          <p:cNvPr id="3" name="Content Placeholder 2"/>
          <p:cNvSpPr>
            <a:spLocks noGrp="1"/>
          </p:cNvSpPr>
          <p:nvPr>
            <p:ph idx="1"/>
          </p:nvPr>
        </p:nvSpPr>
        <p:spPr/>
        <p:txBody>
          <a:bodyPr/>
          <a:lstStyle/>
          <a:p>
            <a:pPr marL="0" indent="0" algn="ctr">
              <a:buNone/>
            </a:pPr>
            <a:r>
              <a:rPr lang="en-GB" sz="3600" b="1" dirty="0" smtClean="0">
                <a:solidFill>
                  <a:schemeClr val="bg1"/>
                </a:solidFill>
              </a:rPr>
              <a:t>The terms of service state you must be over 13 to use this app. </a:t>
            </a:r>
          </a:p>
          <a:p>
            <a:pPr marL="0" indent="0" algn="ctr">
              <a:buNone/>
            </a:pPr>
            <a:r>
              <a:rPr lang="en-GB" sz="2400" dirty="0" smtClean="0">
                <a:solidFill>
                  <a:schemeClr val="bg1"/>
                </a:solidFill>
              </a:rPr>
              <a:t> A social </a:t>
            </a:r>
            <a:r>
              <a:rPr lang="en-GB" sz="2400" dirty="0">
                <a:solidFill>
                  <a:schemeClr val="bg1"/>
                </a:solidFill>
              </a:rPr>
              <a:t>media app that gives users the opportunity to share 60 second short videos with friends, family or the entire </a:t>
            </a:r>
            <a:r>
              <a:rPr lang="en-GB" sz="2400" dirty="0" smtClean="0">
                <a:solidFill>
                  <a:schemeClr val="bg1"/>
                </a:solidFill>
              </a:rPr>
              <a:t>world. Videos </a:t>
            </a:r>
            <a:r>
              <a:rPr lang="en-GB" sz="2400" dirty="0">
                <a:solidFill>
                  <a:schemeClr val="bg1"/>
                </a:solidFill>
              </a:rPr>
              <a:t>shared range from funny sketches to lip-sync videos featuring special effects. </a:t>
            </a:r>
          </a:p>
        </p:txBody>
      </p:sp>
    </p:spTree>
    <p:extLst>
      <p:ext uri="{BB962C8B-B14F-4D97-AF65-F5344CB8AC3E}">
        <p14:creationId xmlns:p14="http://schemas.microsoft.com/office/powerpoint/2010/main" val="110358668"/>
      </p:ext>
    </p:extLst>
  </p:cSld>
  <p:clrMapOvr>
    <a:masterClrMapping/>
  </p:clrMapOvr>
  <p:transition spd="med">
    <p:fade/>
  </p:transition>
</p:sld>
</file>

<file path=ppt/theme/theme1.xml><?xml version="1.0" encoding="utf-8"?>
<a:theme xmlns:a="http://schemas.openxmlformats.org/drawingml/2006/main" name="2_Ineqesafeandsecy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FFCA5E94BEE74895007062B395DECF" ma:contentTypeVersion="12" ma:contentTypeDescription="Create a new document." ma:contentTypeScope="" ma:versionID="312c9910294c6918eabde19cf4803040">
  <xsd:schema xmlns:xsd="http://www.w3.org/2001/XMLSchema" xmlns:xs="http://www.w3.org/2001/XMLSchema" xmlns:p="http://schemas.microsoft.com/office/2006/metadata/properties" xmlns:ns2="53e4ef77-c25d-4145-85e5-e8cb31755be8" xmlns:ns3="a86b6612-acae-4aee-8eea-cba8e841248d" targetNamespace="http://schemas.microsoft.com/office/2006/metadata/properties" ma:root="true" ma:fieldsID="011dbef1c47ae609af58761e0cc33d0e" ns2:_="" ns3:_="">
    <xsd:import namespace="53e4ef77-c25d-4145-85e5-e8cb31755be8"/>
    <xsd:import namespace="a86b6612-acae-4aee-8eea-cba8e841248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e4ef77-c25d-4145-85e5-e8cb31755be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6b6612-acae-4aee-8eea-cba8e841248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EF19472-8713-454D-9B7E-7DF1A4725721}">
  <ds:schemaRefs>
    <ds:schemaRef ds:uri="http://schemas.microsoft.com/sharepoint/v3/contenttype/forms"/>
  </ds:schemaRefs>
</ds:datastoreItem>
</file>

<file path=customXml/itemProps2.xml><?xml version="1.0" encoding="utf-8"?>
<ds:datastoreItem xmlns:ds="http://schemas.openxmlformats.org/officeDocument/2006/customXml" ds:itemID="{898E6537-D188-4800-A4C4-E76658F01A98}"/>
</file>

<file path=customXml/itemProps3.xml><?xml version="1.0" encoding="utf-8"?>
<ds:datastoreItem xmlns:ds="http://schemas.openxmlformats.org/officeDocument/2006/customXml" ds:itemID="{9D7EFBEC-1AE1-44F7-B152-DED33036A0E0}">
  <ds:schemaRefs>
    <ds:schemaRef ds:uri="53e4ef77-c25d-4145-85e5-e8cb31755be8"/>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a86b6612-acae-4aee-8eea-cba8e841248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394</TotalTime>
  <Words>1150</Words>
  <Application>Microsoft Office PowerPoint</Application>
  <PresentationFormat>On-screen Show (4:3)</PresentationFormat>
  <Paragraphs>90</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Calibri</vt:lpstr>
      <vt:lpstr>Franklin Gothic Medium</vt:lpstr>
      <vt:lpstr>Helvetica</vt:lpstr>
      <vt:lpstr>Helvetica Neue</vt:lpstr>
      <vt:lpstr>2_Ineqesafeandsecyre</vt:lpstr>
      <vt:lpstr>Nurturing a healthy relationship with technology Tuesday 15th January 2019</vt:lpstr>
      <vt:lpstr>How many of you have children that regularly use a tablet or phone at home?</vt:lpstr>
      <vt:lpstr>Screen time</vt:lpstr>
      <vt:lpstr>PowerPoint Presentation</vt:lpstr>
      <vt:lpstr>Cyberbullying</vt:lpstr>
      <vt:lpstr>PowerPoint Presentation</vt:lpstr>
      <vt:lpstr>PowerPoint Presentation</vt:lpstr>
      <vt:lpstr>Social Media</vt:lpstr>
      <vt:lpstr>Tik Tok</vt:lpstr>
      <vt:lpstr>Tik Tok</vt:lpstr>
      <vt:lpstr>Tik Tok</vt:lpstr>
      <vt:lpstr>Tik Tok</vt:lpstr>
      <vt:lpstr>Tik Tok</vt:lpstr>
      <vt:lpstr>Tik Tok</vt:lpstr>
      <vt:lpstr>PowerPoint Presentation</vt:lpstr>
      <vt:lpstr>PowerPoint Presentation</vt:lpstr>
      <vt:lpstr>PowerPoint Presentation</vt:lpstr>
      <vt:lpstr>PowerPoint Presentation</vt:lpstr>
      <vt:lpstr>PowerPoint Presentation</vt:lpstr>
      <vt:lpstr>Prevention and Protection</vt:lpstr>
      <vt:lpstr>Education</vt:lpstr>
      <vt:lpstr>Useful websites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Whistle stop tour of Keeping Pupils safe Online</dc:title>
  <dc:creator>TGilbert</dc:creator>
  <cp:lastModifiedBy>D Thompson</cp:lastModifiedBy>
  <cp:revision>47</cp:revision>
  <dcterms:created xsi:type="dcterms:W3CDTF">2015-07-30T12:17:11Z</dcterms:created>
  <dcterms:modified xsi:type="dcterms:W3CDTF">2020-01-13T20:14:49Z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0x01010060FFCA5E94BEE74895007062B395DECF</vt:lpwstr>
  </property>
</Properties>
</file>